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29"/>
  </p:handoutMasterIdLst>
  <p:sldIdLst>
    <p:sldId id="256" r:id="rId3"/>
    <p:sldId id="257" r:id="rId4"/>
    <p:sldId id="258" r:id="rId5"/>
    <p:sldId id="281" r:id="rId6"/>
    <p:sldId id="259" r:id="rId7"/>
    <p:sldId id="282" r:id="rId8"/>
    <p:sldId id="305" r:id="rId9"/>
    <p:sldId id="351" r:id="rId10"/>
    <p:sldId id="260" r:id="rId11"/>
    <p:sldId id="310" r:id="rId12"/>
    <p:sldId id="311" r:id="rId13"/>
    <p:sldId id="312" r:id="rId14"/>
    <p:sldId id="313" r:id="rId16"/>
    <p:sldId id="316" r:id="rId17"/>
    <p:sldId id="317" r:id="rId18"/>
    <p:sldId id="309" r:id="rId19"/>
    <p:sldId id="319" r:id="rId20"/>
    <p:sldId id="320" r:id="rId21"/>
    <p:sldId id="321" r:id="rId22"/>
    <p:sldId id="352" r:id="rId23"/>
    <p:sldId id="322" r:id="rId24"/>
    <p:sldId id="349" r:id="rId25"/>
    <p:sldId id="353" r:id="rId26"/>
    <p:sldId id="323" r:id="rId27"/>
    <p:sldId id="350" r:id="rId28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kern="1200" baseline="0">
        <a:solidFill>
          <a:schemeClr val="tx1"/>
        </a:solidFill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38" y="-102"/>
      </p:cViewPr>
      <p:guideLst>
        <p:guide orient="horz" pos="2149"/>
        <p:guide pos="404"/>
        <p:guide pos="7291"/>
        <p:guide pos="3841"/>
      </p:guideLst>
    </p:cSldViewPr>
  </p:slide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rot="5400000">
            <a:off x="10554553" y="3429000"/>
            <a:ext cx="286553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0" y="317500"/>
            <a:ext cx="2157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74170" y="201711"/>
            <a:ext cx="2835729" cy="2298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defRPr sz="2400" b="1">
                <a:ln w="0"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 smtClean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rPr>
              <a:t>Work Reports &amp; Summary</a:t>
            </a:r>
            <a:endParaRPr kumimoji="0" lang="zh-CN" altLang="en-US" sz="900" b="0" i="0" u="none" strike="noStrike" kern="1200" cap="none" spc="0" normalizeH="0" baseline="0" noProof="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4101" name="组合 6"/>
          <p:cNvGrpSpPr/>
          <p:nvPr userDrawn="1"/>
        </p:nvGrpSpPr>
        <p:grpSpPr>
          <a:xfrm>
            <a:off x="11519250" y="271463"/>
            <a:ext cx="352242" cy="92075"/>
            <a:chOff x="11696700" y="292099"/>
            <a:chExt cx="174171" cy="9187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1696700" y="292099"/>
              <a:ext cx="17417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1696700" y="338038"/>
              <a:ext cx="17417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1696700" y="383977"/>
              <a:ext cx="17417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anchor="ctr">
            <a:normAutofit/>
          </a:bodyPr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algn="l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algn="ctr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algn="r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lvl="0" indent="-914400" algn="l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</p:titleStyle>
    <p:bodyStyle>
      <a:lvl1pPr marL="228600" lvl="0" indent="-228600" algn="l" defTabSz="914400" eaLnBrk="1" fontAlgn="base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lvl="1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tags" Target="../tags/tag2.xml"/><Relationship Id="rId2" Type="http://schemas.openxmlformats.org/officeDocument/2006/relationships/image" Target="../media/image19.png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file:///C:\Users\Administrator\Desktop\&#26032;&#21592;&#24037;&#22521;&#35757;\0701%20&#30333;&#34915;&#22825;&#20351;%20&#22823;&#29233;&#26080;&#30086;.mp4" TargetMode="External"/><Relationship Id="rId1" Type="http://schemas.openxmlformats.org/officeDocument/2006/relationships/video" Target="file:///C:\Users\Administrator\Desktop\&#26032;&#21592;&#24037;&#22521;&#35757;\0701%20&#30333;&#34915;&#22825;&#20351;%20&#22823;&#29233;&#26080;&#30086;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文本框 3"/>
          <p:cNvSpPr/>
          <p:nvPr/>
        </p:nvSpPr>
        <p:spPr>
          <a:xfrm>
            <a:off x="1470025" y="2673350"/>
            <a:ext cx="1010475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6600" b="1" dirty="0">
                <a:solidFill>
                  <a:schemeClr val="bg1"/>
                </a:solidFill>
                <a:latin typeface="Broadway BT" pitchFamily="2" charset="0"/>
                <a:ea typeface="宋体" panose="02010600030101010101" pitchFamily="2" charset="-122"/>
                <a:sym typeface="Broadway BT" pitchFamily="2" charset="0"/>
              </a:rPr>
              <a:t>医院文化及宣传工作介绍</a:t>
            </a:r>
            <a:endParaRPr lang="zh-CN" sz="6600" b="1" dirty="0">
              <a:solidFill>
                <a:schemeClr val="bg1"/>
              </a:solidFill>
              <a:latin typeface="Broadway BT" pitchFamily="2" charset="0"/>
              <a:ea typeface="宋体" panose="02010600030101010101" pitchFamily="2" charset="-122"/>
              <a:sym typeface="Broadway BT" pitchFamily="2" charset="0"/>
            </a:endParaRPr>
          </a:p>
        </p:txBody>
      </p:sp>
      <p:sp>
        <p:nvSpPr>
          <p:cNvPr id="3075" name="矩形 5"/>
          <p:cNvSpPr/>
          <p:nvPr/>
        </p:nvSpPr>
        <p:spPr>
          <a:xfrm>
            <a:off x="6262370" y="4168775"/>
            <a:ext cx="1005205" cy="55880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zh-CN" altLang="en-US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周小梅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矩形 7"/>
          <p:cNvSpPr/>
          <p:nvPr/>
        </p:nvSpPr>
        <p:spPr>
          <a:xfrm>
            <a:off x="7335838" y="4168775"/>
            <a:ext cx="2698750" cy="558800"/>
          </a:xfrm>
          <a:prstGeom prst="rect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r>
              <a:rPr lang="zh-CN" altLang="en-US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健康教育科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>
                                      <p:cBhvr>
                                        <p:cTn id="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/>
      <p:bldP spid="3075" grpId="0" bldLvl="0" animBg="1"/>
      <p:bldP spid="307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7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8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4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医院发展愿景</a:t>
            </a:r>
            <a:endParaRPr lang="zh-CN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9" name="椭圆 20"/>
          <p:cNvSpPr/>
          <p:nvPr/>
        </p:nvSpPr>
        <p:spPr>
          <a:xfrm>
            <a:off x="1581150" y="2273300"/>
            <a:ext cx="1565275" cy="1565275"/>
          </a:xfrm>
          <a:prstGeom prst="ellipse">
            <a:avLst/>
          </a:prstGeom>
          <a:noFill/>
          <a:ln w="666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70" name="图表 21"/>
          <p:cNvPicPr/>
          <p:nvPr/>
        </p:nvPicPr>
        <p:blipFill>
          <a:blip r:embed="rId1"/>
          <a:stretch>
            <a:fillRect/>
          </a:stretch>
        </p:blipFill>
        <p:spPr>
          <a:xfrm>
            <a:off x="679450" y="2003425"/>
            <a:ext cx="3408363" cy="2090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22"/>
          <p:cNvSpPr/>
          <p:nvPr/>
        </p:nvSpPr>
        <p:spPr>
          <a:xfrm>
            <a:off x="1668145" y="2701925"/>
            <a:ext cx="14779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老院区</a:t>
            </a:r>
            <a:endParaRPr lang="zh-CN" altLang="en-US" sz="24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3" name="矩形 24"/>
          <p:cNvSpPr/>
          <p:nvPr/>
        </p:nvSpPr>
        <p:spPr>
          <a:xfrm>
            <a:off x="1138238" y="4359275"/>
            <a:ext cx="29035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大公路院区全力打造成辖区内</a:t>
            </a:r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妇幼保健</a:t>
            </a:r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中心，强化妇幼保健功能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4" name="椭圆 25"/>
          <p:cNvSpPr/>
          <p:nvPr/>
        </p:nvSpPr>
        <p:spPr>
          <a:xfrm>
            <a:off x="5270500" y="2273300"/>
            <a:ext cx="1565275" cy="1565275"/>
          </a:xfrm>
          <a:prstGeom prst="ellipse">
            <a:avLst/>
          </a:prstGeom>
          <a:noFill/>
          <a:ln w="666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75" name="图表 26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538" y="2009775"/>
            <a:ext cx="3328987" cy="209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6" name="文本框 27"/>
          <p:cNvSpPr/>
          <p:nvPr/>
        </p:nvSpPr>
        <p:spPr>
          <a:xfrm>
            <a:off x="5356225" y="2701925"/>
            <a:ext cx="1479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生殖院区</a:t>
            </a:r>
            <a:endParaRPr lang="zh-CN" sz="24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278" name="矩形 29"/>
          <p:cNvSpPr/>
          <p:nvPr/>
        </p:nvSpPr>
        <p:spPr>
          <a:xfrm>
            <a:off x="4827588" y="4359275"/>
            <a:ext cx="29035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生殖与遗传专科院区打造成区域性</a:t>
            </a:r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生殖医学</a:t>
            </a:r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中心，提高出生人口素质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9" name="椭圆 30"/>
          <p:cNvSpPr/>
          <p:nvPr/>
        </p:nvSpPr>
        <p:spPr>
          <a:xfrm>
            <a:off x="8959850" y="2273300"/>
            <a:ext cx="1565275" cy="1565275"/>
          </a:xfrm>
          <a:prstGeom prst="ellipse">
            <a:avLst/>
          </a:prstGeom>
          <a:noFill/>
          <a:ln w="666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280" name="图表 31"/>
          <p:cNvPicPr/>
          <p:nvPr/>
        </p:nvPicPr>
        <p:blipFill>
          <a:blip r:embed="rId3"/>
          <a:stretch>
            <a:fillRect/>
          </a:stretch>
        </p:blipFill>
        <p:spPr>
          <a:xfrm>
            <a:off x="8175625" y="2009775"/>
            <a:ext cx="3135313" cy="2090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1" name="文本框 32"/>
          <p:cNvSpPr/>
          <p:nvPr/>
        </p:nvSpPr>
        <p:spPr>
          <a:xfrm>
            <a:off x="9045575" y="2701925"/>
            <a:ext cx="1479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新院区</a:t>
            </a:r>
            <a:endParaRPr lang="zh-CN" altLang="en-US" sz="24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1283" name="矩形 34"/>
          <p:cNvSpPr/>
          <p:nvPr/>
        </p:nvSpPr>
        <p:spPr>
          <a:xfrm>
            <a:off x="8518525" y="4359275"/>
            <a:ext cx="290353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dirty="0">
                <a:solidFill>
                  <a:srgbClr val="D8D8D8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新院区全力打造成区域性</a:t>
            </a:r>
            <a:r>
              <a:rPr lang="en-US" altLang="zh-CN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妇幼医疗</a:t>
            </a:r>
            <a:r>
              <a:rPr lang="en-US" altLang="zh-CN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dirty="0">
                <a:solidFill>
                  <a:srgbClr val="D8D8D8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中心，提升核心竞争力</a:t>
            </a:r>
            <a:endParaRPr lang="zh-CN" altLang="en-US" dirty="0">
              <a:solidFill>
                <a:srgbClr val="D8D8D8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59965" y="1153795"/>
            <a:ext cx="6118225" cy="60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建设</a:t>
            </a:r>
            <a:r>
              <a:rPr lang="en-US" altLang="zh-CN" sz="2800" b="1"/>
              <a:t>“</a:t>
            </a:r>
            <a:r>
              <a:rPr lang="zh-CN" altLang="en-US" sz="2800" b="1"/>
              <a:t>一院三区</a:t>
            </a:r>
            <a:r>
              <a:rPr lang="en-US" altLang="zh-CN" sz="2800" b="1"/>
              <a:t>” </a:t>
            </a:r>
            <a:r>
              <a:rPr lang="zh-CN" altLang="en-US" sz="2800" b="1"/>
              <a:t>打造</a:t>
            </a:r>
            <a:r>
              <a:rPr lang="en-US" altLang="zh-CN" sz="2800" b="1"/>
              <a:t>“</a:t>
            </a:r>
            <a:r>
              <a:rPr lang="zh-CN" altLang="en-US" sz="2800" b="1"/>
              <a:t>三大中心</a:t>
            </a:r>
            <a:r>
              <a:rPr lang="en-US" altLang="zh-CN" sz="2800" b="1"/>
              <a:t>”</a:t>
            </a:r>
            <a:endParaRPr lang="en-US" altLang="zh-CN" sz="2800" b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31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0" dur="500" tmFilter="0, 0; .2, .5; .8, .5; 1, 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8" dur="500" tmFilter="0, 0; .2, .5; .8, .5; 1, 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6" dur="500" tmFilter="0, 0; .2, .5; .8, .5; 1, 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 animBg="1"/>
      <p:bldP spid="11271" grpId="0" bldLvl="0"/>
      <p:bldP spid="11271" grpId="1" bldLvl="0"/>
      <p:bldP spid="11273" grpId="0" bldLvl="0"/>
      <p:bldP spid="11274" grpId="0" bldLvl="0" animBg="1"/>
      <p:bldP spid="11276" grpId="0" bldLvl="0"/>
      <p:bldP spid="11276" grpId="1" bldLvl="0"/>
      <p:bldP spid="11278" grpId="0" bldLvl="0"/>
      <p:bldP spid="11279" grpId="0" bldLvl="0" animBg="1"/>
      <p:bldP spid="11281" grpId="0" bldLvl="0"/>
      <p:bldP spid="11281" grpId="1" bldLvl="0"/>
      <p:bldP spid="11283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19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grpSp>
        <p:nvGrpSpPr>
          <p:cNvPr id="9221" name="组合 9220"/>
          <p:cNvGrpSpPr/>
          <p:nvPr/>
        </p:nvGrpSpPr>
        <p:grpSpPr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9222" name="菱形 9"/>
            <p:cNvSpPr/>
            <p:nvPr/>
          </p:nvSpPr>
          <p:spPr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zh-CN" altLang="en-US" sz="44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二</a:t>
              </a:r>
              <a:endParaRPr lang="zh-CN" altLang="en-US" sz="4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endParaRPr>
            </a:p>
          </p:txBody>
        </p:sp>
        <p:sp>
          <p:nvSpPr>
            <p:cNvPr id="9223" name="文本框 10"/>
            <p:cNvSpPr/>
            <p:nvPr/>
          </p:nvSpPr>
          <p:spPr>
            <a:xfrm>
              <a:off x="0" y="1213853"/>
              <a:ext cx="3437733" cy="4317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sz="28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医院宣传工作现状</a:t>
              </a:r>
              <a:endParaRPr lang="zh-CN" sz="28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1" y="1799347"/>
            <a:ext cx="4322068" cy="1851464"/>
          </a:xfrm>
          <a:prstGeom prst="rect">
            <a:avLst/>
          </a:prstGeom>
        </p:spPr>
      </p:pic>
      <p:sp>
        <p:nvSpPr>
          <p:cNvPr id="18" name="TextBox 7"/>
          <p:cNvSpPr txBox="1"/>
          <p:nvPr/>
        </p:nvSpPr>
        <p:spPr>
          <a:xfrm>
            <a:off x="2447290" y="2112645"/>
            <a:ext cx="2354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科普文章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47595" y="2474023"/>
            <a:ext cx="261999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</a:pP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300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余篇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0" y="3987060"/>
            <a:ext cx="4322068" cy="185146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3987060"/>
            <a:ext cx="4322068" cy="18514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796819"/>
            <a:ext cx="4322068" cy="18514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23" y="2537845"/>
            <a:ext cx="2478783" cy="2500337"/>
          </a:xfrm>
          <a:prstGeom prst="rect">
            <a:avLst/>
          </a:prstGeom>
          <a:noFill/>
        </p:spPr>
      </p:pic>
      <p:cxnSp>
        <p:nvCxnSpPr>
          <p:cNvPr id="43" name="直接连接符 42"/>
          <p:cNvCxnSpPr/>
          <p:nvPr/>
        </p:nvCxnSpPr>
        <p:spPr>
          <a:xfrm>
            <a:off x="2545662" y="2450889"/>
            <a:ext cx="373701" cy="0"/>
          </a:xfrm>
          <a:prstGeom prst="line">
            <a:avLst/>
          </a:prstGeom>
          <a:ln w="19050">
            <a:solidFill>
              <a:srgbClr val="D4B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85" y="2249971"/>
            <a:ext cx="520700" cy="48895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096811"/>
            <a:ext cx="533400" cy="5461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83" y="4275093"/>
            <a:ext cx="495300" cy="5207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29" y="4464566"/>
            <a:ext cx="476251" cy="482601"/>
          </a:xfrm>
          <a:prstGeom prst="rect">
            <a:avLst/>
          </a:prstGeom>
        </p:spPr>
      </p:pic>
      <p:cxnSp>
        <p:nvCxnSpPr>
          <p:cNvPr id="57" name="直接连接符 56"/>
          <p:cNvCxnSpPr/>
          <p:nvPr/>
        </p:nvCxnSpPr>
        <p:spPr>
          <a:xfrm>
            <a:off x="2545662" y="4529751"/>
            <a:ext cx="373701" cy="0"/>
          </a:xfrm>
          <a:prstGeom prst="line">
            <a:avLst/>
          </a:prstGeom>
          <a:ln w="19050">
            <a:solidFill>
              <a:srgbClr val="D4B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9360363" y="4660039"/>
            <a:ext cx="373701" cy="0"/>
          </a:xfrm>
          <a:prstGeom prst="line">
            <a:avLst/>
          </a:prstGeom>
          <a:ln w="19050">
            <a:solidFill>
              <a:srgbClr val="D4B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9360363" y="2382737"/>
            <a:ext cx="373701" cy="0"/>
          </a:xfrm>
          <a:prstGeom prst="line">
            <a:avLst/>
          </a:prstGeom>
          <a:ln w="19050">
            <a:solidFill>
              <a:srgbClr val="D4BB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"/>
          <p:cNvSpPr txBox="1"/>
          <p:nvPr/>
        </p:nvSpPr>
        <p:spPr>
          <a:xfrm>
            <a:off x="5307330" y="3324860"/>
            <a:ext cx="1857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3200" dirty="0">
                <a:solidFill>
                  <a:srgbClr val="FFC000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工作概况</a:t>
            </a:r>
            <a:endParaRPr lang="zh-CN" altLang="en-US" sz="3200" dirty="0">
              <a:solidFill>
                <a:srgbClr val="FFC000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7367905" y="2013585"/>
            <a:ext cx="2354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科普讲座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5010" y="2357183"/>
            <a:ext cx="261999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>
              <a:lnSpc>
                <a:spcPct val="150000"/>
              </a:lnSpc>
            </a:pP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300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余堂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175" y="4168775"/>
            <a:ext cx="2354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科普视频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3480" y="4530153"/>
            <a:ext cx="261999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9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个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7367905" y="4069080"/>
            <a:ext cx="2354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受众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5010" y="4412678"/>
            <a:ext cx="261999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50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rPr>
              <a:t>多万人次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8" grpId="2"/>
      <p:bldP spid="19" grpId="1"/>
      <p:bldP spid="19" grpId="2"/>
      <p:bldP spid="70" grpId="1"/>
      <p:bldP spid="5" grpId="1"/>
      <p:bldP spid="5" grpId="2"/>
      <p:bldP spid="7" grpId="1"/>
      <p:bldP spid="7" grpId="2"/>
      <p:bldP spid="8" grpId="1"/>
      <p:bldP spid="8" grpId="2"/>
      <p:bldP spid="9" grpId="1"/>
      <p:bldP spid="9" grpId="2"/>
      <p:bldP spid="11" grpId="1"/>
      <p:bldP spid="11" grpId="2"/>
      <p:bldP spid="12" grpId="1"/>
      <p:bldP spid="1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内容占位符 7"/>
          <p:cNvGraphicFramePr>
            <a:graphicFrameLocks noGrp="1"/>
          </p:cNvGraphicFramePr>
          <p:nvPr>
            <p:ph idx="1"/>
          </p:nvPr>
        </p:nvGraphicFramePr>
        <p:xfrm>
          <a:off x="746620" y="1517059"/>
          <a:ext cx="6508535" cy="437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1" imgW="6516370" imgH="4389120" progId="Excel.Chart.8">
                  <p:embed/>
                </p:oleObj>
              </mc:Choice>
              <mc:Fallback>
                <p:oleObj name="" r:id="rId1" imgW="6516370" imgH="4389120" progId="Excel.Char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46620" y="1517059"/>
                        <a:ext cx="6508535" cy="4377632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#1 Learning Course You Can Trust"/>
          <p:cNvSpPr txBox="1"/>
          <p:nvPr/>
        </p:nvSpPr>
        <p:spPr>
          <a:xfrm>
            <a:off x="3656721" y="350234"/>
            <a:ext cx="2741363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defRPr sz="2400" b="1">
                <a:ln w="0"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全年发稿情况</a:t>
            </a:r>
            <a:endParaRPr kumimoji="0" lang="zh-CN" altLang="en-US" sz="3200" b="1" i="0" u="none" strike="noStrike" kern="1200" cap="none" spc="0" normalizeH="0" baseline="0" noProof="0" dirty="0" smtClean="0">
              <a:ln w="0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532" name="文本框 19"/>
          <p:cNvSpPr txBox="1"/>
          <p:nvPr>
            <p:custDataLst>
              <p:tags r:id="rId3"/>
            </p:custDataLst>
          </p:nvPr>
        </p:nvSpPr>
        <p:spPr>
          <a:xfrm>
            <a:off x="6952804" y="1517059"/>
            <a:ext cx="5205877" cy="33827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国家级媒体：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省级媒体：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110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市级媒体：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300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自媒体：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460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</a:t>
            </a:r>
            <a:endParaRPr lang="en-US" altLang="zh-CN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图片 4" descr="医院名称组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87" y="104793"/>
            <a:ext cx="2957830" cy="82931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 L 0.1875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996753" y="3660"/>
            <a:ext cx="76511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矩形 40"/>
          <p:cNvSpPr/>
          <p:nvPr>
            <p:custDataLst>
              <p:tags r:id="rId1"/>
            </p:custDataLst>
          </p:nvPr>
        </p:nvSpPr>
        <p:spPr>
          <a:xfrm>
            <a:off x="324126" y="406401"/>
            <a:ext cx="11543748" cy="6045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PA_矩形 41"/>
          <p:cNvSpPr/>
          <p:nvPr>
            <p:custDataLst>
              <p:tags r:id="rId2"/>
            </p:custDataLst>
          </p:nvPr>
        </p:nvSpPr>
        <p:spPr>
          <a:xfrm>
            <a:off x="612775" y="776288"/>
            <a:ext cx="10966450" cy="53054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64"/>
          <p:cNvSpPr txBox="1"/>
          <p:nvPr/>
        </p:nvSpPr>
        <p:spPr>
          <a:xfrm>
            <a:off x="876300" y="776605"/>
            <a:ext cx="3721100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spc="75" dirty="0">
                <a:latin typeface="Century Gothic" panose="020B0502020202020204" pitchFamily="34" charset="0"/>
                <a:ea typeface="冬青黑体简体中文 W3" pitchFamily="34" charset="-122"/>
              </a:rPr>
              <a:t>集体荣誉</a:t>
            </a:r>
            <a:endParaRPr lang="zh-CN" altLang="en-US" sz="4000" spc="75" dirty="0">
              <a:latin typeface="Century Gothic" panose="020B0502020202020204" pitchFamily="34" charset="0"/>
              <a:ea typeface="冬青黑体简体中文 W3" pitchFamily="34" charset="-122"/>
            </a:endParaRPr>
          </a:p>
        </p:txBody>
      </p:sp>
      <p:sp>
        <p:nvSpPr>
          <p:cNvPr id="25" name="TextBox 64"/>
          <p:cNvSpPr txBox="1"/>
          <p:nvPr/>
        </p:nvSpPr>
        <p:spPr>
          <a:xfrm>
            <a:off x="4042728" y="945515"/>
            <a:ext cx="2327275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spc="75" dirty="0">
                <a:latin typeface="Century Gothic" panose="020B0502020202020204" pitchFamily="34" charset="0"/>
                <a:ea typeface="冬青黑体简体中文 W3" pitchFamily="34" charset="-122"/>
              </a:rPr>
              <a:t>（</a:t>
            </a:r>
            <a:r>
              <a:rPr lang="en-US" altLang="zh-CN" sz="3200" spc="75" dirty="0">
                <a:latin typeface="Century Gothic" panose="020B0502020202020204" pitchFamily="34" charset="0"/>
                <a:ea typeface="冬青黑体简体中文 W3" pitchFamily="34" charset="-122"/>
              </a:rPr>
              <a:t>2020</a:t>
            </a:r>
            <a:r>
              <a:rPr lang="zh-CN" altLang="en-US" sz="3200" spc="75" dirty="0">
                <a:latin typeface="Century Gothic" panose="020B0502020202020204" pitchFamily="34" charset="0"/>
                <a:ea typeface="冬青黑体简体中文 W3" pitchFamily="34" charset="-122"/>
              </a:rPr>
              <a:t>年</a:t>
            </a:r>
            <a:r>
              <a:rPr lang="zh-CN" altLang="en-US" sz="3200" spc="75" dirty="0">
                <a:latin typeface="Century Gothic" panose="020B0502020202020204" pitchFamily="34" charset="0"/>
                <a:ea typeface="冬青黑体简体中文 W3" pitchFamily="34" charset="-122"/>
              </a:rPr>
              <a:t>）</a:t>
            </a:r>
            <a:endParaRPr lang="zh-CN" altLang="en-US" sz="3200" spc="75" dirty="0">
              <a:latin typeface="Century Gothic" panose="020B0502020202020204" pitchFamily="34" charset="0"/>
              <a:ea typeface="冬青黑体简体中文 W3" pitchFamily="34" charset="-122"/>
            </a:endParaRPr>
          </a:p>
        </p:txBody>
      </p:sp>
      <p:sp>
        <p:nvSpPr>
          <p:cNvPr id="26" name="文本框 9"/>
          <p:cNvSpPr txBox="1"/>
          <p:nvPr/>
        </p:nvSpPr>
        <p:spPr bwMode="auto">
          <a:xfrm>
            <a:off x="876300" y="1450340"/>
            <a:ext cx="9988550" cy="2891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冬青黑体简体中文 W3" pitchFamily="34" charset="-122"/>
                <a:ea typeface="冬青黑体简体中文 W3" pitchFamily="34" charset="-122"/>
              </a:rPr>
              <a:t> </a:t>
            </a:r>
            <a:r>
              <a:rPr lang="en-US" altLang="zh-CN" sz="2000" dirty="0">
                <a:latin typeface="冬青黑体简体中文 W3" pitchFamily="34" charset="-122"/>
                <a:ea typeface="冬青黑体简体中文 W3" pitchFamily="34" charset="-122"/>
              </a:rPr>
              <a:t>1</a:t>
            </a:r>
            <a:r>
              <a:rPr lang="zh-CN" altLang="en-US" sz="2000" dirty="0">
                <a:latin typeface="冬青黑体简体中文 W3" pitchFamily="34" charset="-122"/>
                <a:ea typeface="冬青黑体简体中文 W3" pitchFamily="34" charset="-122"/>
              </a:rPr>
              <a:t>、</a:t>
            </a:r>
            <a:r>
              <a:rPr lang="zh-CN" altLang="en-US" sz="2000" dirty="0" smtClean="0">
                <a:latin typeface="冬青黑体简体中文 W3" pitchFamily="34" charset="-122"/>
                <a:ea typeface="冬青黑体简体中文 W3" pitchFamily="34" charset="-122"/>
                <a:sym typeface="+mn-ea"/>
              </a:rPr>
              <a:t>《</a:t>
            </a:r>
            <a:r>
              <a:rPr lang="zh-CN" altLang="zh-CN" sz="2000" dirty="0" smtClean="0">
                <a:latin typeface="冬青黑体简体中文 W3" pitchFamily="34" charset="-122"/>
                <a:ea typeface="冬青黑体简体中文 W3" pitchFamily="34" charset="-122"/>
                <a:sym typeface="+mn-ea"/>
              </a:rPr>
              <a:t>“脱贫”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  <a:sym typeface="+mn-ea"/>
              </a:rPr>
              <a:t>接力行动 从我开始》</a:t>
            </a:r>
            <a:r>
              <a:rPr lang="zh-CN" altLang="zh-CN" sz="2000" dirty="0" smtClean="0">
                <a:latin typeface="冬青黑体简体中文 W3" pitchFamily="34" charset="-122"/>
                <a:ea typeface="冬青黑体简体中文 W3" pitchFamily="34" charset="-122"/>
              </a:rPr>
              <a:t>被国家卫健委评为优秀作品</a:t>
            </a:r>
            <a:endParaRPr lang="en-US" altLang="zh-CN" sz="2000" dirty="0" smtClean="0">
              <a:latin typeface="冬青黑体简体中文 W3" pitchFamily="34" charset="-122"/>
              <a:ea typeface="冬青黑体简体中文 W3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latin typeface="冬青黑体简体中文 W3" pitchFamily="34" charset="-122"/>
                <a:ea typeface="冬青黑体简体中文 W3" pitchFamily="34" charset="-122"/>
              </a:rPr>
              <a:t>2</a:t>
            </a:r>
            <a:r>
              <a:rPr lang="zh-CN" altLang="en-US" sz="2000" dirty="0" smtClean="0">
                <a:latin typeface="冬青黑体简体中文 W3" pitchFamily="34" charset="-122"/>
                <a:ea typeface="冬青黑体简体中文 W3" pitchFamily="34" charset="-122"/>
              </a:rPr>
              <a:t>、《</a:t>
            </a:r>
            <a:r>
              <a:rPr lang="zh-CN" altLang="zh-CN" sz="2000" dirty="0" smtClean="0">
                <a:latin typeface="冬青黑体简体中文 W3" pitchFamily="34" charset="-122"/>
                <a:ea typeface="冬青黑体简体中文 W3" pitchFamily="34" charset="-122"/>
              </a:rPr>
              <a:t>“脱贫”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</a:rPr>
              <a:t>接力行动 从我开始》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  <a:sym typeface="+mn-ea"/>
              </a:rPr>
              <a:t>被省卫健委评为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</a:rPr>
              <a:t>图片类科普作品一等奖</a:t>
            </a:r>
            <a:endParaRPr lang="zh-CN" altLang="zh-CN" sz="2000" dirty="0">
              <a:latin typeface="冬青黑体简体中文 W3" pitchFamily="34" charset="-122"/>
              <a:ea typeface="冬青黑体简体中文 W3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latin typeface="冬青黑体简体中文 W3" pitchFamily="34" charset="-122"/>
                <a:ea typeface="冬青黑体简体中文 W3" pitchFamily="34" charset="-122"/>
              </a:rPr>
              <a:t>3</a:t>
            </a:r>
            <a:r>
              <a:rPr lang="zh-CN" altLang="en-US" sz="2000" dirty="0">
                <a:latin typeface="冬青黑体简体中文 W3" pitchFamily="34" charset="-122"/>
                <a:ea typeface="冬青黑体简体中文 W3" pitchFamily="34" charset="-122"/>
              </a:rPr>
              <a:t>、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</a:rPr>
              <a:t>《筑牢第一道防线，拔老区</a:t>
            </a:r>
            <a:r>
              <a:rPr lang="en-US" altLang="zh-CN" sz="2000" dirty="0">
                <a:latin typeface="冬青黑体简体中文 W3" pitchFamily="34" charset="-122"/>
                <a:ea typeface="冬青黑体简体中文 W3" pitchFamily="34" charset="-122"/>
              </a:rPr>
              <a:t>“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  <a:sym typeface="+mn-ea"/>
              </a:rPr>
              <a:t>贫</a:t>
            </a:r>
            <a:r>
              <a:rPr lang="en-US" altLang="zh-CN" sz="2000" dirty="0">
                <a:latin typeface="冬青黑体简体中文 W3" pitchFamily="34" charset="-122"/>
                <a:ea typeface="冬青黑体简体中文 W3" pitchFamily="34" charset="-122"/>
              </a:rPr>
              <a:t>”</a:t>
            </a:r>
            <a:r>
              <a:rPr lang="zh-CN" altLang="zh-CN" sz="2000" dirty="0">
                <a:latin typeface="冬青黑体简体中文 W3" pitchFamily="34" charset="-122"/>
                <a:ea typeface="冬青黑体简体中文 W3" pitchFamily="34" charset="-122"/>
              </a:rPr>
              <a:t>根》被省卫健委评为视频类科普作品二等奖</a:t>
            </a:r>
            <a:endParaRPr lang="zh-CN" altLang="zh-CN" sz="2000" dirty="0">
              <a:latin typeface="冬青黑体简体中文 W3" pitchFamily="34" charset="-122"/>
              <a:ea typeface="冬青黑体简体中文 W3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latin typeface="冬青黑体简体中文 W3" pitchFamily="34" charset="-122"/>
                <a:ea typeface="冬青黑体简体中文 W3" pitchFamily="34" charset="-122"/>
              </a:rPr>
              <a:t>4</a:t>
            </a:r>
            <a:r>
              <a:rPr lang="zh-CN" altLang="en-US" sz="2000" dirty="0">
                <a:latin typeface="冬青黑体简体中文 W3" pitchFamily="34" charset="-122"/>
                <a:ea typeface="冬青黑体简体中文 W3" pitchFamily="34" charset="-122"/>
              </a:rPr>
              <a:t>、被市卫健委评为“健康教育与健康促进工作先进单位”、“宣传工作先进单位”、“新闻宣传先进单位</a:t>
            </a:r>
            <a:endParaRPr lang="zh-CN" altLang="en-US" sz="2000" dirty="0">
              <a:latin typeface="冬青黑体简体中文 W3" pitchFamily="34" charset="-122"/>
              <a:ea typeface="冬青黑体简体中文 W3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latin typeface="冬青黑体简体中文 W3" pitchFamily="34" charset="-122"/>
              <a:ea typeface="冬青黑体简体中文 W3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7310" y="1280160"/>
            <a:ext cx="4925695" cy="4877435"/>
          </a:xfrm>
        </p:spPr>
      </p:pic>
      <p:sp>
        <p:nvSpPr>
          <p:cNvPr id="19461" name="文本框 19"/>
          <p:cNvSpPr txBox="1"/>
          <p:nvPr>
            <p:custDataLst>
              <p:tags r:id="rId2"/>
            </p:custDataLst>
          </p:nvPr>
        </p:nvSpPr>
        <p:spPr>
          <a:xfrm>
            <a:off x="5567680" y="1748790"/>
            <a:ext cx="6321425" cy="12357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融媒体思维</a:t>
            </a:r>
            <a:endParaRPr lang="en-US" altLang="zh-CN" sz="3600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多层次、多角度、精准覆盖！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1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292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4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、医院自媒体情况</a:t>
            </a:r>
            <a:endParaRPr lang="zh-CN" altLang="en-US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2293" name="组合 12292"/>
          <p:cNvGrpSpPr>
            <a:grpSpLocks noChangeAspect="1"/>
          </p:cNvGrpSpPr>
          <p:nvPr/>
        </p:nvGrpSpPr>
        <p:grpSpPr>
          <a:xfrm>
            <a:off x="4600575" y="1376363"/>
            <a:ext cx="2520950" cy="2519362"/>
            <a:chOff x="0" y="0"/>
            <a:chExt cx="2520000" cy="2520000"/>
          </a:xfrm>
        </p:grpSpPr>
        <p:sp>
          <p:nvSpPr>
            <p:cNvPr id="12294" name="椭圆 21"/>
            <p:cNvSpPr>
              <a:spLocks noChangeAspect="1"/>
            </p:cNvSpPr>
            <p:nvPr/>
          </p:nvSpPr>
          <p:spPr>
            <a:xfrm>
              <a:off x="525401" y="546352"/>
              <a:ext cx="1440000" cy="1440000"/>
            </a:xfrm>
            <a:prstGeom prst="ellipse">
              <a:avLst/>
            </a:prstGeom>
            <a:noFill/>
            <a:ln w="139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295" name="椭圆 22"/>
            <p:cNvSpPr>
              <a:spLocks noChangeAspect="1"/>
            </p:cNvSpPr>
            <p:nvPr/>
          </p:nvSpPr>
          <p:spPr>
            <a:xfrm>
              <a:off x="270000" y="270000"/>
              <a:ext cx="1980000" cy="1980000"/>
            </a:xfrm>
            <a:prstGeom prst="ellipse">
              <a:avLst/>
            </a:prstGeom>
            <a:noFill/>
            <a:ln w="139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296" name="椭圆 23"/>
            <p:cNvSpPr>
              <a:spLocks noChangeAspect="1"/>
            </p:cNvSpPr>
            <p:nvPr/>
          </p:nvSpPr>
          <p:spPr>
            <a:xfrm>
              <a:off x="0" y="0"/>
              <a:ext cx="2520000" cy="2520000"/>
            </a:xfrm>
            <a:prstGeom prst="ellipse">
              <a:avLst/>
            </a:prstGeom>
            <a:noFill/>
            <a:ln w="139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297" name="椭圆 24"/>
            <p:cNvSpPr>
              <a:spLocks noChangeAspect="1"/>
            </p:cNvSpPr>
            <p:nvPr/>
          </p:nvSpPr>
          <p:spPr>
            <a:xfrm>
              <a:off x="810000" y="810000"/>
              <a:ext cx="900000" cy="900000"/>
            </a:xfrm>
            <a:prstGeom prst="ellipse">
              <a:avLst/>
            </a:prstGeom>
            <a:noFill/>
            <a:ln w="139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298" name="组合 12297"/>
          <p:cNvGrpSpPr/>
          <p:nvPr/>
        </p:nvGrpSpPr>
        <p:grpSpPr>
          <a:xfrm>
            <a:off x="4600575" y="1376363"/>
            <a:ext cx="2520950" cy="2519362"/>
            <a:chOff x="0" y="0"/>
            <a:chExt cx="2520000" cy="2520000"/>
          </a:xfrm>
        </p:grpSpPr>
        <p:sp>
          <p:nvSpPr>
            <p:cNvPr id="12299" name="弧形 26"/>
            <p:cNvSpPr/>
            <p:nvPr/>
          </p:nvSpPr>
          <p:spPr>
            <a:xfrm>
              <a:off x="559957" y="540000"/>
              <a:ext cx="1440000" cy="1440000"/>
            </a:xfrm>
            <a:custGeom>
              <a:avLst/>
              <a:gdLst>
                <a:gd name="txL" fmla="*/ 0 w 1440000"/>
                <a:gd name="txT" fmla="*/ 0 h 1440000"/>
                <a:gd name="txR" fmla="*/ 1440000 w 1440000"/>
                <a:gd name="txB" fmla="*/ 1440000 h 1440000"/>
              </a:gdLst>
              <a:ahLst/>
              <a:cxnLst/>
              <a:rect l="txL" t="txT" r="txR" b="txB"/>
              <a:pathLst>
                <a:path w="1440000" h="1440000" stroke="0">
                  <a:moveTo>
                    <a:pt x="864357" y="14620"/>
                  </a:moveTo>
                  <a:arcTo wR="720000" hR="720000" stAng="-4706042" swAng="7023137"/>
                  <a:lnTo>
                    <a:pt x="720000" y="720000"/>
                  </a:lnTo>
                  <a:close/>
                </a:path>
                <a:path w="1440000" h="1440000" fill="none">
                  <a:moveTo>
                    <a:pt x="864357" y="14620"/>
                  </a:moveTo>
                  <a:arcTo wR="720000" hR="720000" stAng="-4706042" swAng="7023137"/>
                </a:path>
              </a:pathLst>
            </a:custGeom>
            <a:noFill/>
            <a:ln w="139700" cap="flat" cmpd="sng">
              <a:solidFill>
                <a:srgbClr val="EC727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300" name="弧形 27"/>
            <p:cNvSpPr>
              <a:spLocks noChangeAspect="1"/>
            </p:cNvSpPr>
            <p:nvPr/>
          </p:nvSpPr>
          <p:spPr>
            <a:xfrm>
              <a:off x="810000" y="810000"/>
              <a:ext cx="900000" cy="900000"/>
            </a:xfrm>
            <a:custGeom>
              <a:avLst/>
              <a:gdLst>
                <a:gd name="txL" fmla="*/ 0 w 900000"/>
                <a:gd name="txT" fmla="*/ 0 h 900000"/>
                <a:gd name="txR" fmla="*/ 900000 w 900000"/>
                <a:gd name="txB" fmla="*/ 900000 h 900000"/>
              </a:gdLst>
              <a:ahLst/>
              <a:cxnLst/>
              <a:rect l="txL" t="txT" r="txR" b="txB"/>
              <a:pathLst>
                <a:path w="900000" h="900000" stroke="0">
                  <a:moveTo>
                    <a:pt x="180444" y="810332"/>
                  </a:moveTo>
                  <a:arcTo wR="450000" hR="450000" stAng="-13992048" swAng="9968590"/>
                  <a:lnTo>
                    <a:pt x="450000" y="450000"/>
                  </a:lnTo>
                  <a:close/>
                </a:path>
                <a:path w="900000" h="900000" fill="none">
                  <a:moveTo>
                    <a:pt x="180444" y="810332"/>
                  </a:moveTo>
                  <a:arcTo wR="450000" hR="450000" stAng="-13992048" swAng="9968590"/>
                </a:path>
              </a:pathLst>
            </a:custGeom>
            <a:noFill/>
            <a:ln w="139700" cap="flat" cmpd="sng">
              <a:solidFill>
                <a:srgbClr val="3AC4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301" name="弧形 28"/>
            <p:cNvSpPr>
              <a:spLocks noChangeAspect="1"/>
            </p:cNvSpPr>
            <p:nvPr/>
          </p:nvSpPr>
          <p:spPr>
            <a:xfrm>
              <a:off x="273529" y="276350"/>
              <a:ext cx="1976471" cy="1980000"/>
            </a:xfrm>
            <a:custGeom>
              <a:avLst/>
              <a:gdLst>
                <a:gd name="txL" fmla="*/ 0 w 1976471"/>
                <a:gd name="txT" fmla="*/ 0 h 1980000"/>
                <a:gd name="txR" fmla="*/ 1976471 w 1976471"/>
                <a:gd name="txB" fmla="*/ 1980000 h 1980000"/>
              </a:gdLst>
              <a:ahLst/>
              <a:cxnLst/>
              <a:rect l="txL" t="txT" r="txR" b="txB"/>
              <a:pathLst>
                <a:path w="1976471" h="1980000" stroke="0">
                  <a:moveTo>
                    <a:pt x="1442344" y="1869288"/>
                  </a:moveTo>
                  <a:arcTo wR="988235" hR="990000" stAng="-17838845" swAng="7481000"/>
                  <a:lnTo>
                    <a:pt x="988235" y="990000"/>
                  </a:lnTo>
                  <a:close/>
                </a:path>
                <a:path w="1976471" h="1980000" fill="none">
                  <a:moveTo>
                    <a:pt x="1442344" y="1869288"/>
                  </a:moveTo>
                  <a:arcTo wR="988235" hR="990000" stAng="-17838845" swAng="7481000"/>
                </a:path>
              </a:pathLst>
            </a:custGeom>
            <a:noFill/>
            <a:ln w="139700" cap="flat" cmpd="sng">
              <a:solidFill>
                <a:srgbClr val="EC727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302" name="弧形 29"/>
            <p:cNvSpPr>
              <a:spLocks noChangeAspect="1"/>
            </p:cNvSpPr>
            <p:nvPr/>
          </p:nvSpPr>
          <p:spPr>
            <a:xfrm>
              <a:off x="0" y="0"/>
              <a:ext cx="2520000" cy="2520000"/>
            </a:xfrm>
            <a:custGeom>
              <a:avLst/>
              <a:gdLst>
                <a:gd name="txL" fmla="*/ 0 w 2520000"/>
                <a:gd name="txT" fmla="*/ 0 h 2520000"/>
                <a:gd name="txR" fmla="*/ 2520000 w 2520000"/>
                <a:gd name="txB" fmla="*/ 2520000 h 2520000"/>
              </a:gdLst>
              <a:ahLst/>
              <a:cxnLst/>
              <a:rect l="txL" t="txT" r="txR" b="txB"/>
              <a:pathLst>
                <a:path w="2520000" h="2520000" stroke="0">
                  <a:moveTo>
                    <a:pt x="2391904" y="706473"/>
                  </a:moveTo>
                  <a:arcTo wR="1260000" hR="1260000" stAng="-1563579" swAng="7030494"/>
                  <a:lnTo>
                    <a:pt x="1260000" y="1260000"/>
                  </a:lnTo>
                  <a:close/>
                </a:path>
                <a:path w="2520000" h="2520000" fill="none">
                  <a:moveTo>
                    <a:pt x="2391904" y="706473"/>
                  </a:moveTo>
                  <a:arcTo wR="1260000" hR="1260000" stAng="-1563579" swAng="7030494"/>
                </a:path>
              </a:pathLst>
            </a:custGeom>
            <a:noFill/>
            <a:ln w="139700" cap="flat" cmpd="sng">
              <a:solidFill>
                <a:srgbClr val="3AC4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2303" name="任意多边形 30"/>
          <p:cNvSpPr/>
          <p:nvPr/>
        </p:nvSpPr>
        <p:spPr>
          <a:xfrm>
            <a:off x="1844675" y="2254250"/>
            <a:ext cx="3657600" cy="1539875"/>
          </a:xfrm>
          <a:custGeom>
            <a:avLst/>
            <a:gdLst>
              <a:gd name="txL" fmla="*/ 0 w 3657601"/>
              <a:gd name="txT" fmla="*/ 0 h 1538515"/>
              <a:gd name="txR" fmla="*/ 3657601 w 3657601"/>
              <a:gd name="txB" fmla="*/ 1538515 h 1538515"/>
            </a:gdLst>
            <a:ahLst/>
            <a:cxnLst>
              <a:cxn ang="0">
                <a:pos x="3657601" y="0"/>
              </a:cxn>
              <a:cxn ang="0">
                <a:pos x="740229" y="275772"/>
              </a:cxn>
              <a:cxn ang="0">
                <a:pos x="0" y="1538515"/>
              </a:cxn>
            </a:cxnLst>
            <a:rect l="txL" t="txT" r="txR" b="txB"/>
            <a:pathLst>
              <a:path w="3657601" h="1538515">
                <a:moveTo>
                  <a:pt x="3657601" y="0"/>
                </a:moveTo>
                <a:lnTo>
                  <a:pt x="740229" y="275772"/>
                </a:lnTo>
                <a:lnTo>
                  <a:pt x="0" y="1538515"/>
                </a:lnTo>
              </a:path>
            </a:pathLst>
          </a:custGeom>
          <a:noFill/>
          <a:ln w="38100" cap="flat" cmpd="sng">
            <a:solidFill>
              <a:srgbClr val="3AC4C4"/>
            </a:solidFill>
            <a:prstDash val="sysDash"/>
            <a:miter/>
            <a:headEnd type="oval" w="med" len="med"/>
            <a:tailEnd type="oval" w="med" len="med"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304" name="任意多边形 31"/>
          <p:cNvSpPr/>
          <p:nvPr/>
        </p:nvSpPr>
        <p:spPr>
          <a:xfrm>
            <a:off x="6591300" y="2270125"/>
            <a:ext cx="3541713" cy="1465263"/>
          </a:xfrm>
          <a:custGeom>
            <a:avLst/>
            <a:gdLst>
              <a:gd name="txL" fmla="*/ 0 w 3541486"/>
              <a:gd name="txT" fmla="*/ 0 h 1465943"/>
              <a:gd name="txR" fmla="*/ 3541486 w 3541486"/>
              <a:gd name="txB" fmla="*/ 1465943 h 1465943"/>
            </a:gdLst>
            <a:ahLst/>
            <a:cxnLst>
              <a:cxn ang="0">
                <a:pos x="0" y="0"/>
              </a:cxn>
              <a:cxn ang="0">
                <a:pos x="3425371" y="449943"/>
              </a:cxn>
              <a:cxn ang="0">
                <a:pos x="3541486" y="1465943"/>
              </a:cxn>
            </a:cxnLst>
            <a:rect l="txL" t="txT" r="txR" b="txB"/>
            <a:pathLst>
              <a:path w="3541486" h="1465943">
                <a:moveTo>
                  <a:pt x="0" y="0"/>
                </a:moveTo>
                <a:lnTo>
                  <a:pt x="3425371" y="449943"/>
                </a:lnTo>
                <a:lnTo>
                  <a:pt x="3541486" y="1465943"/>
                </a:lnTo>
              </a:path>
            </a:pathLst>
          </a:custGeom>
          <a:noFill/>
          <a:ln w="38100" cap="flat" cmpd="sng">
            <a:solidFill>
              <a:srgbClr val="EC727E"/>
            </a:solidFill>
            <a:prstDash val="sysDash"/>
            <a:miter/>
            <a:headEnd type="oval" w="med" len="med"/>
            <a:tailEnd type="oval" w="med" len="med"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305" name="直接连接符 32"/>
          <p:cNvSpPr/>
          <p:nvPr/>
        </p:nvSpPr>
        <p:spPr>
          <a:xfrm>
            <a:off x="6981825" y="3355975"/>
            <a:ext cx="612775" cy="438150"/>
          </a:xfrm>
          <a:prstGeom prst="line">
            <a:avLst/>
          </a:prstGeom>
          <a:ln w="38100" cap="flat" cmpd="sng">
            <a:solidFill>
              <a:srgbClr val="3AC4C4"/>
            </a:solidFill>
            <a:prstDash val="sysDash"/>
            <a:miter/>
            <a:headEnd type="oval" w="med" len="med"/>
            <a:tailEnd type="oval" w="med" len="med"/>
          </a:ln>
        </p:spPr>
      </p:sp>
      <p:sp>
        <p:nvSpPr>
          <p:cNvPr id="12306" name="直接连接符 33"/>
          <p:cNvSpPr/>
          <p:nvPr/>
        </p:nvSpPr>
        <p:spPr>
          <a:xfrm flipV="1">
            <a:off x="4769485" y="3449320"/>
            <a:ext cx="641350" cy="344488"/>
          </a:xfrm>
          <a:prstGeom prst="line">
            <a:avLst/>
          </a:prstGeom>
          <a:ln w="38100" cap="flat" cmpd="sng">
            <a:solidFill>
              <a:srgbClr val="EC727E"/>
            </a:solidFill>
            <a:prstDash val="sysDash"/>
            <a:miter/>
            <a:headEnd type="oval" w="med" len="med"/>
            <a:tailEnd type="oval" w="med" len="med"/>
          </a:ln>
        </p:spPr>
      </p:sp>
      <p:grpSp>
        <p:nvGrpSpPr>
          <p:cNvPr id="12307" name="组合 12306"/>
          <p:cNvGrpSpPr/>
          <p:nvPr/>
        </p:nvGrpSpPr>
        <p:grpSpPr>
          <a:xfrm>
            <a:off x="641350" y="4651375"/>
            <a:ext cx="3728720" cy="1538652"/>
            <a:chOff x="0" y="0"/>
            <a:chExt cx="3729296" cy="1538797"/>
          </a:xfrm>
        </p:grpSpPr>
        <p:sp>
          <p:nvSpPr>
            <p:cNvPr id="12308" name="文本框 50"/>
            <p:cNvSpPr/>
            <p:nvPr/>
          </p:nvSpPr>
          <p:spPr>
            <a:xfrm>
              <a:off x="241337" y="0"/>
              <a:ext cx="2266030" cy="5220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微信（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个</a:t>
              </a:r>
              <a:r>
                <a:rPr 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）</a:t>
              </a:r>
              <a:endParaRPr 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2309" name="直接连接符 51"/>
            <p:cNvSpPr/>
            <p:nvPr/>
          </p:nvSpPr>
          <p:spPr>
            <a:xfrm>
              <a:off x="223693" y="523220"/>
              <a:ext cx="1787136" cy="1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2310" name="文本框 52"/>
            <p:cNvSpPr/>
            <p:nvPr/>
          </p:nvSpPr>
          <p:spPr>
            <a:xfrm>
              <a:off x="0" y="616690"/>
              <a:ext cx="3729296" cy="9221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/>
              <a:r>
                <a:rPr 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赣州市妇幼保健院（</a:t>
              </a:r>
              <a:r>
                <a:rPr lang="en-US" alt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fb8222258</a:t>
              </a:r>
              <a:r>
                <a:rPr 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）</a:t>
              </a:r>
              <a:endParaRPr lang="zh-CN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endParaRPr>
            </a:p>
            <a:p>
              <a:pPr algn="l"/>
              <a:r>
                <a:rPr 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赣州市妇幼保健院订阅号（</a:t>
              </a:r>
              <a:r>
                <a:rPr lang="en-US" alt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gzsfby</a:t>
              </a:r>
              <a:r>
                <a:rPr lang="zh-CN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）</a:t>
              </a:r>
              <a:endParaRPr lang="zh-CN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  <a:p>
              <a:pPr algn="l"/>
              <a:r>
                <a:rPr lang="zh-CN" altLang="en-US" dirty="0"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赣州妇幼党建（gh_1f320d765403）</a:t>
              </a:r>
              <a:endParaRPr lang="zh-CN" altLang="en-US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311" name="组合 12310"/>
          <p:cNvGrpSpPr/>
          <p:nvPr/>
        </p:nvGrpSpPr>
        <p:grpSpPr>
          <a:xfrm>
            <a:off x="4016327" y="4651375"/>
            <a:ext cx="1786860" cy="521970"/>
            <a:chOff x="552487" y="0"/>
            <a:chExt cx="1787136" cy="522019"/>
          </a:xfrm>
        </p:grpSpPr>
        <p:sp>
          <p:nvSpPr>
            <p:cNvPr id="12312" name="文本框 54"/>
            <p:cNvSpPr/>
            <p:nvPr/>
          </p:nvSpPr>
          <p:spPr>
            <a:xfrm>
              <a:off x="675212" y="0"/>
              <a:ext cx="894218" cy="5220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微博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2313" name="直接连接符 55"/>
            <p:cNvSpPr/>
            <p:nvPr/>
          </p:nvSpPr>
          <p:spPr>
            <a:xfrm>
              <a:off x="552487" y="521950"/>
              <a:ext cx="1787136" cy="1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</p:grpSp>
      <p:grpSp>
        <p:nvGrpSpPr>
          <p:cNvPr id="12315" name="组合 12314"/>
          <p:cNvGrpSpPr/>
          <p:nvPr/>
        </p:nvGrpSpPr>
        <p:grpSpPr>
          <a:xfrm>
            <a:off x="9209088" y="4652645"/>
            <a:ext cx="3053637" cy="983425"/>
            <a:chOff x="0" y="-43173"/>
            <a:chExt cx="3051948" cy="983266"/>
          </a:xfrm>
        </p:grpSpPr>
        <p:sp>
          <p:nvSpPr>
            <p:cNvPr id="12316" name="文本框 58"/>
            <p:cNvSpPr/>
            <p:nvPr/>
          </p:nvSpPr>
          <p:spPr>
            <a:xfrm>
              <a:off x="557" y="-43173"/>
              <a:ext cx="3051391" cy="52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sz="1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抖音（赣州市妇幼保健院</a:t>
              </a:r>
              <a:r>
                <a:rPr 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）</a:t>
              </a:r>
              <a:endParaRPr 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2317" name="直接连接符 59"/>
            <p:cNvSpPr/>
            <p:nvPr/>
          </p:nvSpPr>
          <p:spPr>
            <a:xfrm>
              <a:off x="209179" y="478383"/>
              <a:ext cx="1787136" cy="1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2318" name="文本框 60"/>
            <p:cNvSpPr/>
            <p:nvPr/>
          </p:nvSpPr>
          <p:spPr>
            <a:xfrm>
              <a:off x="0" y="571853"/>
              <a:ext cx="1830327" cy="368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抖音号：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gzsfybjy</a:t>
              </a:r>
              <a:endParaRPr lang="zh-CN" altLang="en-US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319" name="组合 12318"/>
          <p:cNvGrpSpPr/>
          <p:nvPr/>
        </p:nvGrpSpPr>
        <p:grpSpPr>
          <a:xfrm>
            <a:off x="6567308" y="4695825"/>
            <a:ext cx="1786860" cy="521970"/>
            <a:chOff x="223693" y="0"/>
            <a:chExt cx="1787136" cy="521886"/>
          </a:xfrm>
        </p:grpSpPr>
        <p:sp>
          <p:nvSpPr>
            <p:cNvPr id="12320" name="文本框 62"/>
            <p:cNvSpPr/>
            <p:nvPr/>
          </p:nvSpPr>
          <p:spPr>
            <a:xfrm>
              <a:off x="666897" y="0"/>
              <a:ext cx="894218" cy="52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网站</a:t>
              </a:r>
              <a:endParaRPr 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2321" name="直接连接符 63"/>
            <p:cNvSpPr/>
            <p:nvPr/>
          </p:nvSpPr>
          <p:spPr>
            <a:xfrm>
              <a:off x="223693" y="478383"/>
              <a:ext cx="1787136" cy="1"/>
            </a:xfrm>
            <a:prstGeom prst="line">
              <a:avLst/>
            </a:prstGeom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</p:grpSp>
      <p:sp>
        <p:nvSpPr>
          <p:cNvPr id="12323" name="Freeform 9"/>
          <p:cNvSpPr>
            <a:spLocks noEditPoints="1"/>
          </p:cNvSpPr>
          <p:nvPr/>
        </p:nvSpPr>
        <p:spPr>
          <a:xfrm>
            <a:off x="7323138" y="3967163"/>
            <a:ext cx="611187" cy="609600"/>
          </a:xfrm>
          <a:custGeom>
            <a:avLst/>
            <a:gdLst>
              <a:gd name="txL" fmla="*/ 0 w 200"/>
              <a:gd name="txT" fmla="*/ 0 h 200"/>
              <a:gd name="txR" fmla="*/ 200 w 200"/>
              <a:gd name="txB" fmla="*/ 200 h 200"/>
            </a:gdLst>
            <a:ahLst/>
            <a:cxnLst>
              <a:cxn ang="0">
                <a:pos x="132" y="100"/>
              </a:cxn>
              <a:cxn ang="0">
                <a:pos x="100" y="100"/>
              </a:cxn>
              <a:cxn ang="0">
                <a:pos x="76" y="80"/>
              </a:cxn>
              <a:cxn ang="0">
                <a:pos x="96" y="16"/>
              </a:cxn>
              <a:cxn ang="0">
                <a:pos x="200" y="36"/>
              </a:cxn>
              <a:cxn ang="0">
                <a:pos x="180" y="100"/>
              </a:cxn>
              <a:cxn ang="0">
                <a:pos x="112" y="50"/>
              </a:cxn>
              <a:cxn ang="0">
                <a:pos x="106" y="43"/>
              </a:cxn>
              <a:cxn ang="0">
                <a:pos x="102" y="62"/>
              </a:cxn>
              <a:cxn ang="0">
                <a:pos x="103" y="70"/>
              </a:cxn>
              <a:cxn ang="0">
                <a:pos x="93" y="74"/>
              </a:cxn>
              <a:cxn ang="0">
                <a:pos x="115" y="66"/>
              </a:cxn>
              <a:cxn ang="0">
                <a:pos x="101" y="52"/>
              </a:cxn>
              <a:cxn ang="0">
                <a:pos x="153" y="43"/>
              </a:cxn>
              <a:cxn ang="0">
                <a:pos x="140" y="54"/>
              </a:cxn>
              <a:cxn ang="0">
                <a:pos x="137" y="66"/>
              </a:cxn>
              <a:cxn ang="0">
                <a:pos x="131" y="43"/>
              </a:cxn>
              <a:cxn ang="0">
                <a:pos x="120" y="76"/>
              </a:cxn>
              <a:cxn ang="0">
                <a:pos x="127" y="64"/>
              </a:cxn>
              <a:cxn ang="0">
                <a:pos x="128" y="50"/>
              </a:cxn>
              <a:cxn ang="0">
                <a:pos x="134" y="75"/>
              </a:cxn>
              <a:cxn ang="0">
                <a:pos x="144" y="63"/>
              </a:cxn>
              <a:cxn ang="0">
                <a:pos x="147" y="50"/>
              </a:cxn>
              <a:cxn ang="0">
                <a:pos x="148" y="76"/>
              </a:cxn>
              <a:cxn ang="0">
                <a:pos x="153" y="43"/>
              </a:cxn>
              <a:cxn ang="0">
                <a:pos x="179" y="50"/>
              </a:cxn>
              <a:cxn ang="0">
                <a:pos x="172" y="43"/>
              </a:cxn>
              <a:cxn ang="0">
                <a:pos x="169" y="62"/>
              </a:cxn>
              <a:cxn ang="0">
                <a:pos x="169" y="70"/>
              </a:cxn>
              <a:cxn ang="0">
                <a:pos x="160" y="74"/>
              </a:cxn>
              <a:cxn ang="0">
                <a:pos x="182" y="66"/>
              </a:cxn>
              <a:cxn ang="0">
                <a:pos x="167" y="52"/>
              </a:cxn>
              <a:cxn ang="0">
                <a:pos x="68" y="28"/>
              </a:cxn>
              <a:cxn ang="0">
                <a:pos x="8" y="32"/>
              </a:cxn>
              <a:cxn ang="0">
                <a:pos x="96" y="164"/>
              </a:cxn>
              <a:cxn ang="0">
                <a:pos x="104" y="136"/>
              </a:cxn>
              <a:cxn ang="0">
                <a:pos x="87" y="200"/>
              </a:cxn>
              <a:cxn ang="0">
                <a:pos x="0" y="183"/>
              </a:cxn>
              <a:cxn ang="0">
                <a:pos x="16" y="0"/>
              </a:cxn>
              <a:cxn ang="0">
                <a:pos x="101" y="8"/>
              </a:cxn>
              <a:cxn ang="0">
                <a:pos x="68" y="28"/>
              </a:cxn>
              <a:cxn ang="0">
                <a:pos x="63" y="183"/>
              </a:cxn>
              <a:cxn ang="0">
                <a:pos x="43" y="183"/>
              </a:cxn>
              <a:cxn ang="0">
                <a:pos x="63" y="13"/>
              </a:cxn>
              <a:cxn ang="0">
                <a:pos x="40" y="16"/>
              </a:cxn>
              <a:cxn ang="0">
                <a:pos x="63" y="19"/>
              </a:cxn>
              <a:cxn ang="0">
                <a:pos x="63" y="13"/>
              </a:cxn>
            </a:cxnLst>
            <a:rect l="txL" t="txT" r="txR" b="txB"/>
            <a:pathLst>
              <a:path w="200" h="200">
                <a:moveTo>
                  <a:pt x="180" y="100"/>
                </a:moveTo>
                <a:cubicBezTo>
                  <a:pt x="132" y="100"/>
                  <a:pt x="132" y="100"/>
                  <a:pt x="132" y="100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85" y="100"/>
                  <a:pt x="76" y="91"/>
                  <a:pt x="76" y="80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25"/>
                  <a:pt x="85" y="16"/>
                  <a:pt x="96" y="16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91" y="16"/>
                  <a:pt x="200" y="25"/>
                  <a:pt x="200" y="36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200" y="91"/>
                  <a:pt x="191" y="100"/>
                  <a:pt x="180" y="100"/>
                </a:cubicBezTo>
                <a:close/>
                <a:moveTo>
                  <a:pt x="106" y="49"/>
                </a:moveTo>
                <a:cubicBezTo>
                  <a:pt x="109" y="49"/>
                  <a:pt x="111" y="50"/>
                  <a:pt x="112" y="5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2" y="44"/>
                  <a:pt x="109" y="43"/>
                  <a:pt x="106" y="43"/>
                </a:cubicBezTo>
                <a:cubicBezTo>
                  <a:pt x="98" y="43"/>
                  <a:pt x="93" y="47"/>
                  <a:pt x="93" y="53"/>
                </a:cubicBezTo>
                <a:cubicBezTo>
                  <a:pt x="93" y="57"/>
                  <a:pt x="97" y="60"/>
                  <a:pt x="102" y="62"/>
                </a:cubicBezTo>
                <a:cubicBezTo>
                  <a:pt x="106" y="64"/>
                  <a:pt x="108" y="65"/>
                  <a:pt x="108" y="67"/>
                </a:cubicBezTo>
                <a:cubicBezTo>
                  <a:pt x="108" y="69"/>
                  <a:pt x="106" y="70"/>
                  <a:pt x="103" y="70"/>
                </a:cubicBezTo>
                <a:cubicBezTo>
                  <a:pt x="100" y="70"/>
                  <a:pt x="96" y="69"/>
                  <a:pt x="95" y="68"/>
                </a:cubicBezTo>
                <a:cubicBezTo>
                  <a:pt x="93" y="74"/>
                  <a:pt x="93" y="74"/>
                  <a:pt x="93" y="74"/>
                </a:cubicBezTo>
                <a:cubicBezTo>
                  <a:pt x="95" y="75"/>
                  <a:pt x="99" y="76"/>
                  <a:pt x="102" y="76"/>
                </a:cubicBezTo>
                <a:cubicBezTo>
                  <a:pt x="111" y="76"/>
                  <a:pt x="115" y="72"/>
                  <a:pt x="115" y="66"/>
                </a:cubicBezTo>
                <a:cubicBezTo>
                  <a:pt x="115" y="62"/>
                  <a:pt x="113" y="59"/>
                  <a:pt x="107" y="57"/>
                </a:cubicBezTo>
                <a:cubicBezTo>
                  <a:pt x="103" y="55"/>
                  <a:pt x="101" y="54"/>
                  <a:pt x="101" y="52"/>
                </a:cubicBezTo>
                <a:cubicBezTo>
                  <a:pt x="101" y="50"/>
                  <a:pt x="102" y="49"/>
                  <a:pt x="106" y="49"/>
                </a:cubicBezTo>
                <a:close/>
                <a:moveTo>
                  <a:pt x="153" y="43"/>
                </a:moveTo>
                <a:cubicBezTo>
                  <a:pt x="144" y="43"/>
                  <a:pt x="144" y="43"/>
                  <a:pt x="144" y="43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39" y="58"/>
                  <a:pt x="138" y="62"/>
                  <a:pt x="137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2"/>
                  <a:pt x="136" y="58"/>
                  <a:pt x="134" y="54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22" y="43"/>
                  <a:pt x="122" y="43"/>
                  <a:pt x="122" y="43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26" y="76"/>
                  <a:pt x="126" y="76"/>
                  <a:pt x="126" y="76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7" y="59"/>
                  <a:pt x="127" y="55"/>
                  <a:pt x="127" y="50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128" y="54"/>
                  <a:pt x="129" y="59"/>
                  <a:pt x="130" y="63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5" y="59"/>
                  <a:pt x="146" y="54"/>
                  <a:pt x="147" y="50"/>
                </a:cubicBezTo>
                <a:cubicBezTo>
                  <a:pt x="147" y="50"/>
                  <a:pt x="147" y="50"/>
                  <a:pt x="147" y="50"/>
                </a:cubicBezTo>
                <a:cubicBezTo>
                  <a:pt x="147" y="55"/>
                  <a:pt x="147" y="60"/>
                  <a:pt x="148" y="6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55" y="76"/>
                  <a:pt x="155" y="76"/>
                  <a:pt x="155" y="76"/>
                </a:cubicBezTo>
                <a:lnTo>
                  <a:pt x="153" y="43"/>
                </a:lnTo>
                <a:close/>
                <a:moveTo>
                  <a:pt x="172" y="49"/>
                </a:moveTo>
                <a:cubicBezTo>
                  <a:pt x="175" y="49"/>
                  <a:pt x="178" y="50"/>
                  <a:pt x="179" y="50"/>
                </a:cubicBezTo>
                <a:cubicBezTo>
                  <a:pt x="180" y="45"/>
                  <a:pt x="180" y="45"/>
                  <a:pt x="180" y="45"/>
                </a:cubicBezTo>
                <a:cubicBezTo>
                  <a:pt x="179" y="44"/>
                  <a:pt x="176" y="43"/>
                  <a:pt x="172" y="43"/>
                </a:cubicBezTo>
                <a:cubicBezTo>
                  <a:pt x="165" y="43"/>
                  <a:pt x="160" y="47"/>
                  <a:pt x="160" y="53"/>
                </a:cubicBezTo>
                <a:cubicBezTo>
                  <a:pt x="160" y="57"/>
                  <a:pt x="164" y="60"/>
                  <a:pt x="169" y="62"/>
                </a:cubicBezTo>
                <a:cubicBezTo>
                  <a:pt x="173" y="64"/>
                  <a:pt x="174" y="65"/>
                  <a:pt x="174" y="67"/>
                </a:cubicBezTo>
                <a:cubicBezTo>
                  <a:pt x="174" y="69"/>
                  <a:pt x="173" y="70"/>
                  <a:pt x="169" y="70"/>
                </a:cubicBezTo>
                <a:cubicBezTo>
                  <a:pt x="166" y="70"/>
                  <a:pt x="163" y="69"/>
                  <a:pt x="161" y="68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5"/>
                  <a:pt x="165" y="76"/>
                  <a:pt x="169" y="76"/>
                </a:cubicBezTo>
                <a:cubicBezTo>
                  <a:pt x="178" y="76"/>
                  <a:pt x="182" y="72"/>
                  <a:pt x="182" y="66"/>
                </a:cubicBezTo>
                <a:cubicBezTo>
                  <a:pt x="182" y="62"/>
                  <a:pt x="179" y="59"/>
                  <a:pt x="173" y="57"/>
                </a:cubicBezTo>
                <a:cubicBezTo>
                  <a:pt x="169" y="55"/>
                  <a:pt x="167" y="54"/>
                  <a:pt x="167" y="52"/>
                </a:cubicBezTo>
                <a:cubicBezTo>
                  <a:pt x="167" y="50"/>
                  <a:pt x="169" y="49"/>
                  <a:pt x="172" y="49"/>
                </a:cubicBezTo>
                <a:close/>
                <a:moveTo>
                  <a:pt x="68" y="28"/>
                </a:moveTo>
                <a:cubicBezTo>
                  <a:pt x="68" y="32"/>
                  <a:pt x="68" y="32"/>
                  <a:pt x="6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164"/>
                  <a:pt x="8" y="164"/>
                  <a:pt x="8" y="164"/>
                </a:cubicBezTo>
                <a:cubicBezTo>
                  <a:pt x="96" y="164"/>
                  <a:pt x="96" y="164"/>
                  <a:pt x="96" y="16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4" y="192"/>
                  <a:pt x="96" y="200"/>
                  <a:pt x="87" y="200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7" y="200"/>
                  <a:pt x="0" y="192"/>
                  <a:pt x="0" y="18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93" y="0"/>
                  <a:pt x="98" y="3"/>
                  <a:pt x="101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77" y="8"/>
                  <a:pt x="68" y="17"/>
                  <a:pt x="68" y="28"/>
                </a:cubicBezTo>
                <a:close/>
                <a:moveTo>
                  <a:pt x="53" y="193"/>
                </a:moveTo>
                <a:cubicBezTo>
                  <a:pt x="58" y="193"/>
                  <a:pt x="63" y="188"/>
                  <a:pt x="63" y="183"/>
                </a:cubicBezTo>
                <a:cubicBezTo>
                  <a:pt x="63" y="177"/>
                  <a:pt x="58" y="173"/>
                  <a:pt x="53" y="173"/>
                </a:cubicBezTo>
                <a:cubicBezTo>
                  <a:pt x="47" y="173"/>
                  <a:pt x="43" y="177"/>
                  <a:pt x="43" y="183"/>
                </a:cubicBezTo>
                <a:cubicBezTo>
                  <a:pt x="43" y="188"/>
                  <a:pt x="47" y="193"/>
                  <a:pt x="53" y="193"/>
                </a:cubicBezTo>
                <a:close/>
                <a:moveTo>
                  <a:pt x="63" y="13"/>
                </a:moveTo>
                <a:cubicBezTo>
                  <a:pt x="43" y="13"/>
                  <a:pt x="43" y="13"/>
                  <a:pt x="43" y="13"/>
                </a:cubicBezTo>
                <a:cubicBezTo>
                  <a:pt x="41" y="13"/>
                  <a:pt x="40" y="14"/>
                  <a:pt x="40" y="16"/>
                </a:cubicBezTo>
                <a:cubicBezTo>
                  <a:pt x="40" y="18"/>
                  <a:pt x="41" y="19"/>
                  <a:pt x="43" y="19"/>
                </a:cubicBezTo>
                <a:cubicBezTo>
                  <a:pt x="63" y="19"/>
                  <a:pt x="63" y="19"/>
                  <a:pt x="63" y="19"/>
                </a:cubicBezTo>
                <a:cubicBezTo>
                  <a:pt x="65" y="19"/>
                  <a:pt x="66" y="18"/>
                  <a:pt x="66" y="16"/>
                </a:cubicBezTo>
                <a:cubicBezTo>
                  <a:pt x="66" y="14"/>
                  <a:pt x="65" y="13"/>
                  <a:pt x="63" y="13"/>
                </a:cubicBezTo>
                <a:close/>
              </a:path>
            </a:pathLst>
          </a:custGeom>
          <a:solidFill>
            <a:srgbClr val="3AC4C4"/>
          </a:solidFill>
          <a:ln w="9525">
            <a:noFill/>
          </a:ln>
        </p:spPr>
        <p:txBody>
          <a:bodyPr vert="horz" wrap="square" anchor="t"/>
          <a:p>
            <a:endParaRPr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326" name="Freeform 17"/>
          <p:cNvSpPr>
            <a:spLocks noEditPoints="1"/>
          </p:cNvSpPr>
          <p:nvPr/>
        </p:nvSpPr>
        <p:spPr>
          <a:xfrm>
            <a:off x="1482725" y="3981450"/>
            <a:ext cx="550863" cy="552450"/>
          </a:xfrm>
          <a:custGeom>
            <a:avLst/>
            <a:gdLst>
              <a:gd name="txL" fmla="*/ 0 w 201"/>
              <a:gd name="txT" fmla="*/ 0 h 202"/>
              <a:gd name="txR" fmla="*/ 201 w 201"/>
              <a:gd name="txB" fmla="*/ 202 h 202"/>
            </a:gdLst>
            <a:ahLst/>
            <a:cxnLst>
              <a:cxn ang="0">
                <a:pos x="198" y="35"/>
              </a:cxn>
              <a:cxn ang="0">
                <a:pos x="188" y="44"/>
              </a:cxn>
              <a:cxn ang="0">
                <a:pos x="157" y="13"/>
              </a:cxn>
              <a:cxn ang="0">
                <a:pos x="167" y="4"/>
              </a:cxn>
              <a:cxn ang="0">
                <a:pos x="179" y="3"/>
              </a:cxn>
              <a:cxn ang="0">
                <a:pos x="198" y="23"/>
              </a:cxn>
              <a:cxn ang="0">
                <a:pos x="198" y="35"/>
              </a:cxn>
              <a:cxn ang="0">
                <a:pos x="115" y="117"/>
              </a:cxn>
              <a:cxn ang="0">
                <a:pos x="84" y="86"/>
              </a:cxn>
              <a:cxn ang="0">
                <a:pos x="153" y="18"/>
              </a:cxn>
              <a:cxn ang="0">
                <a:pos x="184" y="49"/>
              </a:cxn>
              <a:cxn ang="0">
                <a:pos x="115" y="117"/>
              </a:cxn>
              <a:cxn ang="0">
                <a:pos x="111" y="121"/>
              </a:cxn>
              <a:cxn ang="0">
                <a:pos x="67" y="133"/>
              </a:cxn>
              <a:cxn ang="0">
                <a:pos x="80" y="90"/>
              </a:cxn>
              <a:cxn ang="0">
                <a:pos x="111" y="121"/>
              </a:cxn>
              <a:cxn ang="0">
                <a:pos x="39" y="26"/>
              </a:cxn>
              <a:cxn ang="0">
                <a:pos x="20" y="45"/>
              </a:cxn>
              <a:cxn ang="0">
                <a:pos x="20" y="162"/>
              </a:cxn>
              <a:cxn ang="0">
                <a:pos x="39" y="182"/>
              </a:cxn>
              <a:cxn ang="0">
                <a:pos x="156" y="182"/>
              </a:cxn>
              <a:cxn ang="0">
                <a:pos x="176" y="162"/>
              </a:cxn>
              <a:cxn ang="0">
                <a:pos x="176" y="85"/>
              </a:cxn>
              <a:cxn ang="0">
                <a:pos x="196" y="66"/>
              </a:cxn>
              <a:cxn ang="0">
                <a:pos x="196" y="169"/>
              </a:cxn>
              <a:cxn ang="0">
                <a:pos x="163" y="202"/>
              </a:cxn>
              <a:cxn ang="0">
                <a:pos x="32" y="202"/>
              </a:cxn>
              <a:cxn ang="0">
                <a:pos x="0" y="169"/>
              </a:cxn>
              <a:cxn ang="0">
                <a:pos x="0" y="40"/>
              </a:cxn>
              <a:cxn ang="0">
                <a:pos x="32" y="6"/>
              </a:cxn>
              <a:cxn ang="0">
                <a:pos x="136" y="6"/>
              </a:cxn>
              <a:cxn ang="0">
                <a:pos x="116" y="26"/>
              </a:cxn>
              <a:cxn ang="0">
                <a:pos x="39" y="26"/>
              </a:cxn>
            </a:cxnLst>
            <a:rect l="txL" t="txT" r="txR" b="txB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rgbClr val="3AC4C4"/>
          </a:solidFill>
          <a:ln w="9525">
            <a:noFill/>
          </a:ln>
        </p:spPr>
        <p:txBody>
          <a:bodyPr vert="horz" wrap="square" anchor="t"/>
          <a:p>
            <a:endParaRPr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64870" y="1217295"/>
            <a:ext cx="2851150" cy="80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四微一网一抖</a:t>
            </a:r>
            <a:endParaRPr lang="zh-CN" altLang="en-US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5803265" y="5267960"/>
            <a:ext cx="3814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</a:t>
            </a:r>
            <a:r>
              <a:rPr lang="en-US" altLang="zh-CN" sz="1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1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alibri" panose="020F0502020204030204" charset="0"/>
                <a:cs typeface="Calibri" panose="020F0502020204030204" charset="0"/>
              </a:rPr>
              <a:t>http://www.jxgzsfybjy.cn/</a:t>
            </a:r>
            <a:endParaRPr lang="zh-CN" altLang="en-US" sz="18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41800" y="5394960"/>
            <a:ext cx="1562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2">
                    <a:lumMod val="75000"/>
                  </a:schemeClr>
                </a:solidFill>
              </a:rPr>
              <a:t>赣州市妇保院</a:t>
            </a:r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5" name="图片 4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395" y="3895725"/>
            <a:ext cx="752475" cy="574675"/>
          </a:xfrm>
          <a:prstGeom prst="rect">
            <a:avLst/>
          </a:prstGeom>
        </p:spPr>
      </p:pic>
      <p:pic>
        <p:nvPicPr>
          <p:cNvPr id="6" name="图片 5" descr="u=2225458401,2104443747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05" y="3865880"/>
            <a:ext cx="633730" cy="633730"/>
          </a:xfrm>
          <a:prstGeom prst="rect">
            <a:avLst/>
          </a:prstGeom>
        </p:spPr>
      </p:pic>
      <p:pic>
        <p:nvPicPr>
          <p:cNvPr id="7" name="图片 6" descr="timg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175" y="3632200"/>
            <a:ext cx="685800" cy="68580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>
                                      <p:cBhvr>
                                        <p:cTn id="11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4" dur="75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7" dur="75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0" dur="75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75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7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10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bldLvl="0" animBg="1"/>
      <p:bldP spid="12304" grpId="0" bldLvl="0" animBg="1"/>
      <p:bldP spid="12323" grpId="0" bldLvl="0" animBg="1"/>
      <p:bldP spid="1232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Rectangle 19"/>
          <p:cNvSpPr/>
          <p:nvPr/>
        </p:nvSpPr>
        <p:spPr>
          <a:xfrm>
            <a:off x="4564860" y="2443676"/>
            <a:ext cx="3062280" cy="2010316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01635" y="2443676"/>
            <a:ext cx="3060694" cy="2010316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29673" y="2443676"/>
            <a:ext cx="3060694" cy="2010316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91399" y="2100955"/>
            <a:ext cx="809204" cy="809204"/>
            <a:chOff x="9207644" y="3524250"/>
            <a:chExt cx="1295400" cy="1295400"/>
          </a:xfrm>
        </p:grpSpPr>
        <p:sp>
          <p:nvSpPr>
            <p:cNvPr id="18" name="Oval 17"/>
            <p:cNvSpPr/>
            <p:nvPr/>
          </p:nvSpPr>
          <p:spPr>
            <a:xfrm>
              <a:off x="9207644" y="3524250"/>
              <a:ext cx="1295400" cy="1295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id-ID" sz="112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AutoShape 59"/>
            <p:cNvSpPr/>
            <p:nvPr/>
          </p:nvSpPr>
          <p:spPr bwMode="auto">
            <a:xfrm>
              <a:off x="9491542" y="3808769"/>
              <a:ext cx="727605" cy="726363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rgbClr val="3B2A30"/>
            </a:solidFill>
            <a:ln>
              <a:noFill/>
            </a:ln>
            <a:effectLst/>
          </p:spPr>
          <p:txBody>
            <a:bodyPr lIns="11899" tIns="11899" rIns="11899" bIns="11899" anchor="ctr"/>
            <a:lstStyle/>
            <a:p>
              <a:pPr marL="0" marR="0" lvl="0" indent="0" algn="ctr" defTabSz="142875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9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宋体" panose="02010600030101010101" pitchFamily="2" charset="-122"/>
                <a:cs typeface="+mn-cs"/>
                <a:sym typeface="Gill Sans" charset="0"/>
              </a:endParaRPr>
            </a:p>
          </p:txBody>
        </p:sp>
      </p:grpSp>
      <p:sp>
        <p:nvSpPr>
          <p:cNvPr id="28" name="Arrow: Up 27"/>
          <p:cNvSpPr/>
          <p:nvPr/>
        </p:nvSpPr>
        <p:spPr>
          <a:xfrm rot="5400000">
            <a:off x="4225312" y="3187826"/>
            <a:ext cx="452202" cy="522016"/>
          </a:xfrm>
          <a:prstGeom prst="upArrow">
            <a:avLst>
              <a:gd name="adj1" fmla="val 72353"/>
              <a:gd name="adj2" fmla="val 50000"/>
            </a:avLst>
          </a:prstGeom>
          <a:solidFill>
            <a:srgbClr val="EEC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Arrow: Up 28"/>
          <p:cNvSpPr/>
          <p:nvPr/>
        </p:nvSpPr>
        <p:spPr>
          <a:xfrm rot="5400000">
            <a:off x="7575573" y="3187032"/>
            <a:ext cx="452202" cy="523602"/>
          </a:xfrm>
          <a:prstGeom prst="upArrow">
            <a:avLst>
              <a:gd name="adj1" fmla="val 72353"/>
              <a:gd name="adj2" fmla="val 50000"/>
            </a:avLst>
          </a:prstGeom>
          <a:solidFill>
            <a:srgbClr val="EEC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#1 Learning Course You Can Trust"/>
          <p:cNvSpPr txBox="1"/>
          <p:nvPr/>
        </p:nvSpPr>
        <p:spPr>
          <a:xfrm>
            <a:off x="955228" y="1241843"/>
            <a:ext cx="2741363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defRPr sz="2400" b="1">
                <a:ln w="0"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i="0" u="none" strike="noStrike" kern="1200" cap="none" spc="0" normalizeH="0" baseline="0" noProof="0" dirty="0">
                <a:ln w="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我们的公众号</a:t>
            </a:r>
            <a:endParaRPr kumimoji="0" lang="zh-CN" altLang="en-US" sz="3200" i="0" u="none" strike="noStrike" kern="1200" cap="none" spc="0" normalizeH="0" baseline="0" noProof="0" dirty="0">
              <a:ln w="0"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67"/>
          <p:cNvSpPr txBox="1"/>
          <p:nvPr/>
        </p:nvSpPr>
        <p:spPr>
          <a:xfrm>
            <a:off x="1585405" y="3703812"/>
            <a:ext cx="226513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lnSpc>
                <a:spcPct val="100000"/>
              </a:lnSpc>
              <a:defRPr sz="1400" b="1">
                <a:ln w="0">
                  <a:noFill/>
                </a:ln>
                <a:solidFill>
                  <a:srgbClr val="3B2A30"/>
                </a:solidFill>
                <a:effectLst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关注用户</a:t>
            </a:r>
            <a:endParaRPr kumimoji="0" lang="zh-CN" altLang="en-US" sz="2800" b="1" i="0" u="none" strike="noStrike" kern="1200" cap="none" spc="0" normalizeH="0" baseline="0" noProof="0" dirty="0">
              <a:ln w="0"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1312180" y="2845104"/>
            <a:ext cx="2978186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4800" dirty="0">
                <a:latin typeface="迷你简小标宋"/>
                <a:ea typeface="迷你简小标宋"/>
              </a:rPr>
              <a:t>34.75</a:t>
            </a:r>
            <a:r>
              <a:rPr lang="zh-CN" altLang="en-US" sz="4800" dirty="0">
                <a:latin typeface="迷你简小标宋"/>
                <a:ea typeface="迷你简小标宋"/>
              </a:rPr>
              <a:t>万</a:t>
            </a:r>
            <a:endParaRPr lang="zh-CN" altLang="en-US" sz="4800" dirty="0">
              <a:latin typeface="迷你简小标宋"/>
              <a:ea typeface="迷你简小标宋"/>
            </a:endParaRPr>
          </a:p>
        </p:txBody>
      </p:sp>
      <p:sp>
        <p:nvSpPr>
          <p:cNvPr id="35" name="Shape 2545"/>
          <p:cNvSpPr/>
          <p:nvPr/>
        </p:nvSpPr>
        <p:spPr>
          <a:xfrm>
            <a:off x="4663234" y="3601948"/>
            <a:ext cx="431575" cy="431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5" tIns="19035" rIns="19035" bIns="19035" anchor="ctr"/>
          <a:lstStyle/>
          <a:p>
            <a:pPr marL="0" marR="0" lvl="0" indent="0" algn="ctr" defTabSz="227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Box 9"/>
          <p:cNvSpPr txBox="1"/>
          <p:nvPr/>
        </p:nvSpPr>
        <p:spPr>
          <a:xfrm>
            <a:off x="4647367" y="2732451"/>
            <a:ext cx="2978186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4800" dirty="0">
                <a:latin typeface="迷你简小标宋"/>
                <a:ea typeface="迷你简小标宋"/>
              </a:rPr>
              <a:t>7</a:t>
            </a:r>
            <a:r>
              <a:rPr lang="zh-CN" altLang="en-US" sz="4800" dirty="0">
                <a:latin typeface="迷你简小标宋"/>
                <a:ea typeface="迷你简小标宋"/>
              </a:rPr>
              <a:t>万</a:t>
            </a:r>
            <a:r>
              <a:rPr lang="en-US" altLang="zh-CN" sz="4800" baseline="30000" dirty="0">
                <a:latin typeface="迷你简小标宋"/>
                <a:ea typeface="迷你简小标宋"/>
              </a:rPr>
              <a:t>+</a:t>
            </a:r>
            <a:endParaRPr lang="en-US" altLang="zh-CN" sz="4800" baseline="30000" dirty="0">
              <a:latin typeface="迷你简小标宋"/>
              <a:ea typeface="迷你简小标宋"/>
            </a:endParaRPr>
          </a:p>
        </p:txBody>
      </p:sp>
      <p:sp>
        <p:nvSpPr>
          <p:cNvPr id="30" name="Shape 2617"/>
          <p:cNvSpPr/>
          <p:nvPr/>
        </p:nvSpPr>
        <p:spPr>
          <a:xfrm>
            <a:off x="2481519" y="2243986"/>
            <a:ext cx="472829" cy="376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5" tIns="19035" rIns="19035" bIns="19035" anchor="ctr"/>
          <a:lstStyle/>
          <a:p>
            <a:pPr marL="0" marR="0" lvl="0" indent="0" algn="l" defTabSz="227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7901635" y="2845104"/>
            <a:ext cx="29781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4800" dirty="0">
                <a:latin typeface="迷你简小标宋"/>
                <a:ea typeface="迷你简小标宋"/>
              </a:rPr>
              <a:t>超</a:t>
            </a:r>
            <a:r>
              <a:rPr lang="en-US" altLang="zh-CN" sz="4800" dirty="0">
                <a:latin typeface="迷你简小标宋"/>
                <a:ea typeface="迷你简小标宋"/>
              </a:rPr>
              <a:t>65</a:t>
            </a:r>
            <a:r>
              <a:rPr lang="zh-CN" altLang="en-US" sz="4800" dirty="0">
                <a:latin typeface="迷你简小标宋"/>
                <a:ea typeface="迷你简小标宋"/>
              </a:rPr>
              <a:t>篇</a:t>
            </a:r>
            <a:endParaRPr lang="zh-CN" altLang="en-US" sz="4800" dirty="0">
              <a:latin typeface="迷你简小标宋"/>
              <a:ea typeface="迷你简小标宋"/>
            </a:endParaRPr>
          </a:p>
        </p:txBody>
      </p:sp>
      <p:sp>
        <p:nvSpPr>
          <p:cNvPr id="37" name="Shape 2553"/>
          <p:cNvSpPr/>
          <p:nvPr/>
        </p:nvSpPr>
        <p:spPr>
          <a:xfrm>
            <a:off x="7284419" y="3601948"/>
            <a:ext cx="377628" cy="37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5" tIns="19035" rIns="19035" bIns="19035" anchor="ctr"/>
          <a:lstStyle/>
          <a:p>
            <a:pPr marL="0" marR="0" lvl="0" indent="0" algn="l" defTabSz="227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Box 67"/>
          <p:cNvSpPr txBox="1"/>
          <p:nvPr/>
        </p:nvSpPr>
        <p:spPr>
          <a:xfrm>
            <a:off x="4662916" y="3703812"/>
            <a:ext cx="2891554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lnSpc>
                <a:spcPct val="100000"/>
              </a:lnSpc>
              <a:defRPr sz="1400" b="1">
                <a:ln w="0">
                  <a:noFill/>
                </a:ln>
                <a:solidFill>
                  <a:srgbClr val="3B2A30"/>
                </a:solidFill>
                <a:effectLst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单条最高阅读量</a:t>
            </a:r>
            <a:endParaRPr kumimoji="0" lang="zh-CN" altLang="en-US" sz="2800" b="1" i="0" u="none" strike="noStrike" kern="1200" cap="none" spc="0" normalizeH="0" baseline="0" noProof="0" dirty="0">
              <a:ln w="0"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TextBox 67"/>
          <p:cNvSpPr txBox="1"/>
          <p:nvPr/>
        </p:nvSpPr>
        <p:spPr>
          <a:xfrm>
            <a:off x="8336384" y="3703812"/>
            <a:ext cx="226513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00000"/>
              </a:lightRig>
            </a:scene3d>
            <a:sp3d extrusionH="76200">
              <a:extrusionClr>
                <a:schemeClr val="bg1"/>
              </a:extrusionClr>
            </a:sp3d>
          </a:bodyPr>
          <a:lstStyle>
            <a:defPPr>
              <a:defRPr lang="zh-CN"/>
            </a:defPPr>
            <a:lvl1pPr>
              <a:lnSpc>
                <a:spcPct val="100000"/>
              </a:lnSpc>
              <a:defRPr sz="1400" b="1">
                <a:ln w="0">
                  <a:noFill/>
                </a:ln>
                <a:solidFill>
                  <a:srgbClr val="3B2A30"/>
                </a:solidFill>
                <a:effectLst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阅读量超</a:t>
            </a:r>
            <a:r>
              <a:rPr kumimoji="0" lang="en-US" altLang="zh-CN" sz="2800" b="1" i="0" u="none" strike="noStrike" kern="1200" cap="none" spc="0" normalizeH="0" baseline="0" noProof="0" dirty="0">
                <a:ln w="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 w="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万</a:t>
            </a:r>
            <a:endParaRPr kumimoji="0" lang="zh-CN" altLang="en-US" sz="2800" b="1" i="0" u="none" strike="noStrike" kern="1200" cap="none" spc="0" normalizeH="0" baseline="0" noProof="0" dirty="0">
              <a:ln w="0"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9" name="Shape 3627"/>
          <p:cNvSpPr/>
          <p:nvPr/>
        </p:nvSpPr>
        <p:spPr>
          <a:xfrm>
            <a:off x="9259827" y="2226301"/>
            <a:ext cx="417296" cy="409362"/>
          </a:xfrm>
          <a:custGeom>
            <a:avLst/>
            <a:gdLst/>
            <a:ahLst/>
            <a:cxnLst>
              <a:cxn ang="0">
                <a:pos x="208915" y="204153"/>
              </a:cxn>
              <a:cxn ang="5898240">
                <a:pos x="208915" y="204153"/>
              </a:cxn>
              <a:cxn ang="11796480">
                <a:pos x="208915" y="204153"/>
              </a:cxn>
              <a:cxn ang="17694720">
                <a:pos x="208915" y="204153"/>
              </a:cxn>
            </a:cxnLst>
            <a:rect l="0" t="0" r="0" b="0"/>
            <a:pathLst>
              <a:path w="21600" h="2160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3B2A30">
              <a:alpha val="100000"/>
            </a:srgbClr>
          </a:solidFill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 L 0.1875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7.40741E-7 L 3.95833E-6 0.13333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-7.40741E-7 L 3.95833E-6 0.13333 " pathEditMode="relative" rAng="0" ptsTypes="AA">
                                      <p:cBhvr>
                                        <p:cTn id="52" dur="12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95833E-6 -7.40741E-7 L 3.95833E-6 0.13333 " pathEditMode="relative" rAng="0" ptsTypes="AA">
                                      <p:cBhvr>
                                        <p:cTn id="60" dur="12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16" grpId="0" bldLvl="0" animBg="1"/>
      <p:bldP spid="28" grpId="0" bldLvl="0" animBg="1"/>
      <p:bldP spid="29" grpId="0" bldLvl="0" animBg="1"/>
      <p:bldP spid="31" grpId="0"/>
      <p:bldP spid="31" grpId="1"/>
      <p:bldP spid="32" grpId="0"/>
      <p:bldP spid="32" grpId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9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grpSp>
        <p:nvGrpSpPr>
          <p:cNvPr id="9221" name="组合 9220"/>
          <p:cNvGrpSpPr/>
          <p:nvPr/>
        </p:nvGrpSpPr>
        <p:grpSpPr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9222" name="菱形 9"/>
            <p:cNvSpPr/>
            <p:nvPr/>
          </p:nvSpPr>
          <p:spPr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zh-CN" sz="44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三</a:t>
              </a:r>
              <a:endParaRPr lang="zh-CN" sz="44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23" name="文本框 10"/>
            <p:cNvSpPr/>
            <p:nvPr/>
          </p:nvSpPr>
          <p:spPr>
            <a:xfrm>
              <a:off x="0" y="1213853"/>
              <a:ext cx="3437733" cy="53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sz="36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新闻意识的培养</a:t>
              </a:r>
              <a:endParaRPr lang="zh-CN" sz="36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1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32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做个有心人</a:t>
            </a:r>
            <a:endParaRPr lang="zh-CN" altLang="en-US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4" name="文本框 6"/>
          <p:cNvSpPr/>
          <p:nvPr/>
        </p:nvSpPr>
        <p:spPr>
          <a:xfrm>
            <a:off x="1031875" y="5159375"/>
            <a:ext cx="30429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新闻就在我们身边</a:t>
            </a:r>
            <a:endParaRPr lang="zh-CN" altLang="en-US" sz="28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pic>
        <p:nvPicPr>
          <p:cNvPr id="2" name="图片 1" descr="tim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36495" y="1300480"/>
            <a:ext cx="5793105" cy="385889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9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0" name="文本框 8"/>
          <p:cNvSpPr/>
          <p:nvPr/>
        </p:nvSpPr>
        <p:spPr>
          <a:xfrm>
            <a:off x="527050" y="573088"/>
            <a:ext cx="3348038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目  录</a:t>
            </a:r>
            <a:endParaRPr lang="zh-CN" altLang="en-US" sz="28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grpSp>
        <p:nvGrpSpPr>
          <p:cNvPr id="4101" name="组合 4100"/>
          <p:cNvGrpSpPr/>
          <p:nvPr/>
        </p:nvGrpSpPr>
        <p:grpSpPr>
          <a:xfrm>
            <a:off x="3819525" y="1670050"/>
            <a:ext cx="5432425" cy="976313"/>
            <a:chOff x="0" y="0"/>
            <a:chExt cx="5432156" cy="976393"/>
          </a:xfrm>
        </p:grpSpPr>
        <p:sp>
          <p:nvSpPr>
            <p:cNvPr id="4102" name="菱形 9"/>
            <p:cNvSpPr/>
            <p:nvPr/>
          </p:nvSpPr>
          <p:spPr>
            <a:xfrm>
              <a:off x="0" y="0"/>
              <a:ext cx="976393" cy="976393"/>
            </a:xfrm>
            <a:prstGeom prst="diamond">
              <a:avLst/>
            </a:prstGeom>
            <a:solidFill>
              <a:srgbClr val="3AC4C4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01</a:t>
              </a:r>
              <a:endPara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03" name="文本框 10"/>
            <p:cNvSpPr/>
            <p:nvPr/>
          </p:nvSpPr>
          <p:spPr>
            <a:xfrm>
              <a:off x="1356101" y="288141"/>
              <a:ext cx="4076055" cy="3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医院文化介绍</a:t>
              </a:r>
              <a:endParaRPr 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104" name="组合 4103"/>
          <p:cNvGrpSpPr/>
          <p:nvPr/>
        </p:nvGrpSpPr>
        <p:grpSpPr>
          <a:xfrm>
            <a:off x="3819525" y="2838450"/>
            <a:ext cx="5432425" cy="976313"/>
            <a:chOff x="0" y="0"/>
            <a:chExt cx="5432156" cy="976393"/>
          </a:xfrm>
        </p:grpSpPr>
        <p:sp>
          <p:nvSpPr>
            <p:cNvPr id="4105" name="菱形 11"/>
            <p:cNvSpPr/>
            <p:nvPr/>
          </p:nvSpPr>
          <p:spPr>
            <a:xfrm>
              <a:off x="0" y="0"/>
              <a:ext cx="976393" cy="976393"/>
            </a:xfrm>
            <a:prstGeom prst="diamond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02</a:t>
              </a:r>
              <a:endPara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06" name="文本框 12"/>
            <p:cNvSpPr/>
            <p:nvPr/>
          </p:nvSpPr>
          <p:spPr>
            <a:xfrm>
              <a:off x="1356101" y="288141"/>
              <a:ext cx="4076055" cy="3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医院宣传工作现状</a:t>
              </a:r>
              <a:endParaRPr lang="zh-CN" altLang="en-US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endParaRPr>
            </a:p>
          </p:txBody>
        </p:sp>
      </p:grpSp>
      <p:grpSp>
        <p:nvGrpSpPr>
          <p:cNvPr id="4107" name="组合 4106"/>
          <p:cNvGrpSpPr/>
          <p:nvPr/>
        </p:nvGrpSpPr>
        <p:grpSpPr>
          <a:xfrm>
            <a:off x="3819525" y="4006850"/>
            <a:ext cx="5432425" cy="976313"/>
            <a:chOff x="0" y="0"/>
            <a:chExt cx="5432156" cy="976393"/>
          </a:xfrm>
        </p:grpSpPr>
        <p:sp>
          <p:nvSpPr>
            <p:cNvPr id="4108" name="菱形 13"/>
            <p:cNvSpPr/>
            <p:nvPr/>
          </p:nvSpPr>
          <p:spPr>
            <a:xfrm>
              <a:off x="0" y="0"/>
              <a:ext cx="976393" cy="976393"/>
            </a:xfrm>
            <a:prstGeom prst="diamond">
              <a:avLst/>
            </a:prstGeom>
            <a:solidFill>
              <a:srgbClr val="3AC4C4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03</a:t>
              </a:r>
              <a:endPara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09" name="文本框 14"/>
            <p:cNvSpPr/>
            <p:nvPr/>
          </p:nvSpPr>
          <p:spPr>
            <a:xfrm>
              <a:off x="1356101" y="288141"/>
              <a:ext cx="4076055" cy="3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新闻意识的培养</a:t>
              </a:r>
              <a:endParaRPr 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110" name="组合 4109"/>
          <p:cNvGrpSpPr/>
          <p:nvPr/>
        </p:nvGrpSpPr>
        <p:grpSpPr>
          <a:xfrm>
            <a:off x="3819525" y="5175250"/>
            <a:ext cx="5432425" cy="976313"/>
            <a:chOff x="0" y="0"/>
            <a:chExt cx="5432156" cy="976393"/>
          </a:xfrm>
        </p:grpSpPr>
        <p:sp>
          <p:nvSpPr>
            <p:cNvPr id="4111" name="菱形 15"/>
            <p:cNvSpPr/>
            <p:nvPr/>
          </p:nvSpPr>
          <p:spPr>
            <a:xfrm>
              <a:off x="0" y="0"/>
              <a:ext cx="976393" cy="976393"/>
            </a:xfrm>
            <a:prstGeom prst="diamond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04</a:t>
              </a:r>
              <a:endPara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12" name="文本框 16"/>
            <p:cNvSpPr/>
            <p:nvPr/>
          </p:nvSpPr>
          <p:spPr>
            <a:xfrm>
              <a:off x="1356101" y="288141"/>
              <a:ext cx="4076055" cy="3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Calibri" panose="020F0502020204030204" charset="0"/>
                </a:rPr>
                <a:t>投稿</a:t>
              </a:r>
              <a:endParaRPr lang="zh-CN" altLang="en-US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3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244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医院常见的新闻类型</a:t>
            </a:r>
            <a:endParaRPr lang="zh-CN" altLang="en-US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7" name="矩形 14"/>
          <p:cNvSpPr/>
          <p:nvPr/>
        </p:nvSpPr>
        <p:spPr>
          <a:xfrm>
            <a:off x="6242050" y="2041525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8" name="矩形 15"/>
          <p:cNvSpPr/>
          <p:nvPr/>
        </p:nvSpPr>
        <p:spPr>
          <a:xfrm>
            <a:off x="6953250" y="2209800"/>
            <a:ext cx="517652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秀肌肉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新技术、新项目填补省内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/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市内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/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院内空白</a:t>
            </a:r>
            <a:endParaRPr lang="zh-CN" altLang="en-US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0" name="矩形 17"/>
          <p:cNvSpPr/>
          <p:nvPr/>
        </p:nvSpPr>
        <p:spPr>
          <a:xfrm>
            <a:off x="6242050" y="285496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1" name="矩形 18"/>
          <p:cNvSpPr/>
          <p:nvPr/>
        </p:nvSpPr>
        <p:spPr>
          <a:xfrm>
            <a:off x="6947535" y="3023235"/>
            <a:ext cx="46228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”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温暖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“ </a:t>
            </a:r>
            <a:r>
              <a:rPr 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医患、医护、同事之间暖人的故事、弘扬正能量</a:t>
            </a:r>
            <a:endParaRPr lang="zh-CN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1824990"/>
            <a:ext cx="5542915" cy="3118485"/>
          </a:xfrm>
          <a:prstGeom prst="rect">
            <a:avLst/>
          </a:prstGeom>
        </p:spPr>
      </p:pic>
      <p:sp>
        <p:nvSpPr>
          <p:cNvPr id="3" name="矩形 17"/>
          <p:cNvSpPr/>
          <p:nvPr/>
        </p:nvSpPr>
        <p:spPr>
          <a:xfrm>
            <a:off x="6242050" y="364109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3420" y="3809365"/>
            <a:ext cx="4900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耐人寻味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故</a:t>
            </a:r>
            <a:r>
              <a:rPr lang="zh-CN" altLang="en-US" b="1">
                <a:solidFill>
                  <a:schemeClr val="bg1"/>
                </a:solidFill>
              </a:rPr>
              <a:t>事具有趣味性、小小故事折射大道理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" name="矩形 17"/>
          <p:cNvSpPr/>
          <p:nvPr/>
        </p:nvSpPr>
        <p:spPr>
          <a:xfrm>
            <a:off x="6248400" y="440690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8985" y="4656455"/>
            <a:ext cx="475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罕见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病例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17"/>
          <p:cNvSpPr/>
          <p:nvPr/>
        </p:nvSpPr>
        <p:spPr>
          <a:xfrm>
            <a:off x="6242050" y="522732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83450" y="5395595"/>
            <a:ext cx="1837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其他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ldLvl="0" animBg="1"/>
      <p:bldP spid="10248" grpId="0" bldLvl="0"/>
      <p:bldP spid="10250" grpId="0" bldLvl="0" animBg="1"/>
      <p:bldP spid="10251" grpId="0" bldLvl="0"/>
      <p:bldP spid="3" grpId="0" bldLvl="0" animBg="1"/>
      <p:bldP spid="5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246" name="矩形 13"/>
          <p:cNvSpPr/>
          <p:nvPr/>
        </p:nvSpPr>
        <p:spPr>
          <a:xfrm>
            <a:off x="505460" y="414020"/>
            <a:ext cx="4157980" cy="558800"/>
          </a:xfrm>
          <a:prstGeom prst="rect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r>
              <a:rPr lang="zh-CN" altLang="en-US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常见的健康科普类型</a:t>
            </a:r>
            <a:endParaRPr lang="zh-CN" altLang="en-US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7" name="矩形 14"/>
          <p:cNvSpPr/>
          <p:nvPr/>
        </p:nvSpPr>
        <p:spPr>
          <a:xfrm>
            <a:off x="6242050" y="2041525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1800"/>
              <a:t>1</a:t>
            </a:r>
            <a:endParaRPr lang="en-US" altLang="zh-CN"/>
          </a:p>
        </p:txBody>
      </p:sp>
      <p:sp>
        <p:nvSpPr>
          <p:cNvPr id="10248" name="矩形 15"/>
          <p:cNvSpPr/>
          <p:nvPr/>
        </p:nvSpPr>
        <p:spPr>
          <a:xfrm>
            <a:off x="6953250" y="2209800"/>
            <a:ext cx="153162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唱好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四季歌</a:t>
            </a:r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endParaRPr lang="en-US" altLang="zh-CN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0" name="矩形 17"/>
          <p:cNvSpPr/>
          <p:nvPr/>
        </p:nvSpPr>
        <p:spPr>
          <a:xfrm>
            <a:off x="6242050" y="285496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1" name="矩形 18"/>
          <p:cNvSpPr/>
          <p:nvPr/>
        </p:nvSpPr>
        <p:spPr>
          <a:xfrm>
            <a:off x="6947535" y="3023235"/>
            <a:ext cx="46228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多发病或者常见病</a:t>
            </a:r>
            <a:endParaRPr lang="zh-CN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1824990"/>
            <a:ext cx="5542915" cy="3118485"/>
          </a:xfrm>
          <a:prstGeom prst="rect">
            <a:avLst/>
          </a:prstGeom>
        </p:spPr>
      </p:pic>
      <p:sp>
        <p:nvSpPr>
          <p:cNvPr id="3" name="矩形 17"/>
          <p:cNvSpPr/>
          <p:nvPr/>
        </p:nvSpPr>
        <p:spPr>
          <a:xfrm>
            <a:off x="6242050" y="364109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4690" y="3809365"/>
            <a:ext cx="4900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bg1"/>
                </a:solidFill>
              </a:rPr>
              <a:t>罕见病例</a:t>
            </a:r>
            <a:endParaRPr lang="zh-CN" b="1">
              <a:solidFill>
                <a:schemeClr val="bg1"/>
              </a:solidFill>
            </a:endParaRPr>
          </a:p>
        </p:txBody>
      </p:sp>
      <p:sp>
        <p:nvSpPr>
          <p:cNvPr id="5" name="矩形 17"/>
          <p:cNvSpPr/>
          <p:nvPr/>
        </p:nvSpPr>
        <p:spPr>
          <a:xfrm>
            <a:off x="6248400" y="440690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26605" y="4575175"/>
            <a:ext cx="2107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配合新项目</a:t>
            </a:r>
            <a:r>
              <a:rPr lang="zh-CN" sz="1800" b="1">
                <a:solidFill>
                  <a:schemeClr val="bg1"/>
                </a:solidFill>
              </a:rPr>
              <a:t>的</a:t>
            </a:r>
            <a:r>
              <a:rPr lang="zh-CN" altLang="en-US" b="1">
                <a:solidFill>
                  <a:schemeClr val="bg1"/>
                </a:solidFill>
              </a:rPr>
              <a:t>宣传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6" name="矩形 17"/>
          <p:cNvSpPr/>
          <p:nvPr/>
        </p:nvSpPr>
        <p:spPr>
          <a:xfrm>
            <a:off x="6242050" y="5227320"/>
            <a:ext cx="704850" cy="704850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r>
              <a:rPr lang="en-US" altLang="zh-CN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endParaRPr lang="en-US" altLang="zh-CN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1865" y="5395595"/>
            <a:ext cx="1452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其 他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48" grpId="0" bldLvl="0"/>
      <p:bldP spid="10250" grpId="0" bldLvl="0" animBg="1"/>
      <p:bldP spid="10251" grpId="0" bldLvl="0"/>
      <p:bldP spid="3" grpId="0" bldLvl="0" animBg="1"/>
      <p:bldP spid="5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5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556" name="文本框 8"/>
          <p:cNvSpPr/>
          <p:nvPr/>
        </p:nvSpPr>
        <p:spPr>
          <a:xfrm>
            <a:off x="725805" y="592455"/>
            <a:ext cx="1752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激励 </a:t>
            </a:r>
            <a:endParaRPr lang="zh-CN" altLang="en-US" sz="3200" b="1" dirty="0">
              <a:solidFill>
                <a:srgbClr val="FFFF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pic>
        <p:nvPicPr>
          <p:cNvPr id="23557" name="图表 5"/>
          <p:cNvPicPr/>
          <p:nvPr/>
        </p:nvPicPr>
        <p:blipFill>
          <a:blip r:embed="rId1"/>
          <a:stretch>
            <a:fillRect/>
          </a:stretch>
        </p:blipFill>
        <p:spPr>
          <a:xfrm>
            <a:off x="3804920" y="2287588"/>
            <a:ext cx="4721225" cy="3148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文本框 6"/>
          <p:cNvSpPr/>
          <p:nvPr/>
        </p:nvSpPr>
        <p:spPr>
          <a:xfrm>
            <a:off x="4787265" y="3076575"/>
            <a:ext cx="1296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稿费</a:t>
            </a:r>
            <a:endParaRPr lang="zh-CN" altLang="en-US" sz="28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0" name="文本框 9"/>
          <p:cNvSpPr/>
          <p:nvPr/>
        </p:nvSpPr>
        <p:spPr>
          <a:xfrm>
            <a:off x="6360160" y="3076575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评优</a:t>
            </a:r>
            <a:endParaRPr lang="zh-CN" altLang="en-US" sz="28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3561" name="矩形 10"/>
          <p:cNvSpPr/>
          <p:nvPr/>
        </p:nvSpPr>
        <p:spPr>
          <a:xfrm>
            <a:off x="5318125" y="4281170"/>
            <a:ext cx="2113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打造品牌</a:t>
            </a:r>
            <a:endParaRPr lang="zh-CN" altLang="en-US" sz="28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>
                                      <p:cBhvr>
                                        <p:cTn id="9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>
                                      <p:cBhvr>
                                        <p:cTn id="14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>
                                      <p:cBhvr>
                                        <p:cTn id="19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>
                                      <p:cBhvr>
                                        <p:cTn id="24" dur="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bldLvl="0"/>
      <p:bldP spid="23560" grpId="0" bldLvl="0"/>
      <p:bldP spid="23561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9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grpSp>
        <p:nvGrpSpPr>
          <p:cNvPr id="9221" name="组合 9220"/>
          <p:cNvGrpSpPr/>
          <p:nvPr/>
        </p:nvGrpSpPr>
        <p:grpSpPr>
          <a:xfrm>
            <a:off x="4016375" y="2322513"/>
            <a:ext cx="4157663" cy="2212975"/>
            <a:chOff x="0" y="0"/>
            <a:chExt cx="3437733" cy="1830527"/>
          </a:xfrm>
        </p:grpSpPr>
        <p:sp>
          <p:nvSpPr>
            <p:cNvPr id="9222" name="菱形 9"/>
            <p:cNvSpPr/>
            <p:nvPr/>
          </p:nvSpPr>
          <p:spPr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zh-CN" sz="44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四</a:t>
              </a:r>
              <a:endParaRPr lang="zh-CN" sz="44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23" name="文本框 10"/>
            <p:cNvSpPr/>
            <p:nvPr/>
          </p:nvSpPr>
          <p:spPr>
            <a:xfrm>
              <a:off x="0" y="1213853"/>
              <a:ext cx="3437733" cy="53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sz="36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投稿</a:t>
              </a:r>
              <a:endParaRPr lang="zh-CN" sz="36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zh-CN" altLang="en-US" b="1">
                <a:solidFill>
                  <a:srgbClr val="FFFF00"/>
                </a:solidFill>
              </a:rPr>
              <a:t>投稿流程</a:t>
            </a:r>
            <a:endParaRPr lang="zh-CN" altLang="en-US" b="1">
              <a:solidFill>
                <a:srgbClr val="FFFF00"/>
              </a:solidFill>
            </a:endParaRPr>
          </a:p>
        </p:txBody>
      </p:sp>
      <p:pic>
        <p:nvPicPr>
          <p:cNvPr id="15" name="内容占位符 14" descr="微信图片_20201009195925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4502150" y="1503680"/>
            <a:ext cx="2349500" cy="5092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-20219670"/>
            <a:ext cx="3991610" cy="8649970"/>
          </a:xfrm>
          <a:prstGeom prst="rect">
            <a:avLst/>
          </a:prstGeom>
        </p:spPr>
      </p:pic>
      <p:pic>
        <p:nvPicPr>
          <p:cNvPr id="14" name="内容占位符 13" descr="微信图片_2020100920010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50290" y="1459865"/>
            <a:ext cx="2354580" cy="5102860"/>
          </a:xfrm>
          <a:prstGeom prst="rect">
            <a:avLst/>
          </a:prstGeom>
        </p:spPr>
      </p:pic>
      <p:pic>
        <p:nvPicPr>
          <p:cNvPr id="16" name="图片 15" descr="微信图片_20201009200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535" y="1459865"/>
            <a:ext cx="2389505" cy="5179060"/>
          </a:xfrm>
          <a:prstGeom prst="rect">
            <a:avLst/>
          </a:prstGeom>
        </p:spPr>
      </p:pic>
      <p:sp>
        <p:nvSpPr>
          <p:cNvPr id="19" name="右箭头 18"/>
          <p:cNvSpPr/>
          <p:nvPr/>
        </p:nvSpPr>
        <p:spPr>
          <a:xfrm>
            <a:off x="3404870" y="3082925"/>
            <a:ext cx="1097915" cy="86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6851650" y="3221990"/>
            <a:ext cx="1216025" cy="947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3"/>
          <p:cNvSpPr/>
          <p:nvPr/>
        </p:nvSpPr>
        <p:spPr>
          <a:xfrm>
            <a:off x="3086100" y="2654300"/>
            <a:ext cx="6243638" cy="12001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7200" dirty="0">
                <a:solidFill>
                  <a:srgbClr val="FFFFFF"/>
                </a:solidFill>
                <a:latin typeface="Broadway BT" pitchFamily="2" charset="0"/>
                <a:ea typeface="宋体" panose="02010600030101010101" pitchFamily="2" charset="-122"/>
                <a:sym typeface="Broadway BT" pitchFamily="2" charset="0"/>
              </a:rPr>
              <a:t>THANKS</a:t>
            </a:r>
            <a:endParaRPr lang="zh-CN" altLang="en-US" sz="7200" dirty="0">
              <a:solidFill>
                <a:srgbClr val="FFFFFF"/>
              </a:solidFill>
              <a:latin typeface="Broadway BT" pitchFamily="2" charset="0"/>
              <a:ea typeface="宋体" panose="02010600030101010101" pitchFamily="2" charset="-122"/>
              <a:sym typeface="Broadway BT" pitchFamily="2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3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grpSp>
        <p:nvGrpSpPr>
          <p:cNvPr id="5125" name="组合 5124"/>
          <p:cNvGrpSpPr/>
          <p:nvPr/>
        </p:nvGrpSpPr>
        <p:grpSpPr>
          <a:xfrm>
            <a:off x="4605020" y="2322513"/>
            <a:ext cx="2880994" cy="2212975"/>
            <a:chOff x="486717" y="0"/>
            <a:chExt cx="2382129" cy="1830527"/>
          </a:xfrm>
        </p:grpSpPr>
        <p:sp>
          <p:nvSpPr>
            <p:cNvPr id="5126" name="菱形 9"/>
            <p:cNvSpPr/>
            <p:nvPr/>
          </p:nvSpPr>
          <p:spPr>
            <a:xfrm>
              <a:off x="803603" y="0"/>
              <a:ext cx="1830527" cy="1830527"/>
            </a:xfrm>
            <a:prstGeom prst="diamond">
              <a:avLst/>
            </a:prstGeom>
            <a:solidFill>
              <a:srgbClr val="3AC4C4"/>
            </a:solidFill>
            <a:ln w="9525">
              <a:noFill/>
            </a:ln>
          </p:spPr>
          <p:txBody>
            <a:bodyPr anchor="ctr"/>
            <a:p>
              <a:pPr algn="ctr"/>
              <a:r>
                <a:rPr lang="zh-CN" altLang="en-US" sz="4400" b="1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一</a:t>
              </a:r>
              <a:endParaRPr lang="zh-CN" altLang="en-US" sz="44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127" name="文本框 10"/>
            <p:cNvSpPr/>
            <p:nvPr/>
          </p:nvSpPr>
          <p:spPr>
            <a:xfrm>
              <a:off x="486717" y="1040538"/>
              <a:ext cx="2382129" cy="4827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sz="3200" b="1" dirty="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  <a:cs typeface="Calibri" panose="020F0502020204030204" charset="0"/>
                  <a:sym typeface="Calibri" panose="020F0502020204030204" charset="0"/>
                </a:rPr>
                <a:t>医院文化</a:t>
              </a:r>
              <a:endParaRPr lang="zh-CN" sz="32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0701 白衣天使 大爱无疆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6265" y="93980"/>
            <a:ext cx="11000105" cy="63506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7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8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1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文化的力量</a:t>
            </a:r>
            <a:endParaRPr lang="zh-CN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6149" name="组合 6148"/>
          <p:cNvGrpSpPr/>
          <p:nvPr/>
        </p:nvGrpSpPr>
        <p:grpSpPr>
          <a:xfrm>
            <a:off x="882650" y="1782763"/>
            <a:ext cx="4699000" cy="1344676"/>
            <a:chOff x="-6351" y="0"/>
            <a:chExt cx="4699593" cy="1344099"/>
          </a:xfrm>
        </p:grpSpPr>
        <p:grpSp>
          <p:nvGrpSpPr>
            <p:cNvPr id="6150" name="组合 6149"/>
            <p:cNvGrpSpPr/>
            <p:nvPr/>
          </p:nvGrpSpPr>
          <p:grpSpPr>
            <a:xfrm>
              <a:off x="-6351" y="124899"/>
              <a:ext cx="1733550" cy="1219200"/>
              <a:chOff x="-6351" y="0"/>
              <a:chExt cx="1733550" cy="1219200"/>
            </a:xfrm>
          </p:grpSpPr>
          <p:sp>
            <p:nvSpPr>
              <p:cNvPr id="6151" name="任意多边形 11"/>
              <p:cNvSpPr/>
              <p:nvPr/>
            </p:nvSpPr>
            <p:spPr>
              <a:xfrm>
                <a:off x="-6351" y="0"/>
                <a:ext cx="1733550" cy="1219200"/>
              </a:xfrm>
              <a:custGeom>
                <a:avLst/>
                <a:gdLst>
                  <a:gd name="txL" fmla="*/ 0 w 1733550"/>
                  <a:gd name="txT" fmla="*/ 0 h 1219200"/>
                  <a:gd name="txR" fmla="*/ 1733550 w 1733550"/>
                  <a:gd name="txB" fmla="*/ 1219200 h 1219200"/>
                </a:gdLst>
                <a:ahLst/>
                <a:cxnLst>
                  <a:cxn ang="0">
                    <a:pos x="866775" y="0"/>
                  </a:cxn>
                  <a:cxn ang="0">
                    <a:pos x="1733550" y="866775"/>
                  </a:cxn>
                  <a:cxn ang="0">
                    <a:pos x="1381125" y="1219200"/>
                  </a:cxn>
                  <a:cxn ang="0">
                    <a:pos x="352425" y="1219200"/>
                  </a:cxn>
                  <a:cxn ang="0">
                    <a:pos x="0" y="866775"/>
                  </a:cxn>
                </a:cxnLst>
                <a:rect l="txL" t="txT" r="txR" b="tx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close/>
                  </a:path>
                </a:pathLst>
              </a:custGeom>
              <a:solidFill>
                <a:srgbClr val="3AC4C4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152" name="文本框 6"/>
              <p:cNvSpPr/>
              <p:nvPr/>
            </p:nvSpPr>
            <p:spPr>
              <a:xfrm>
                <a:off x="259273" y="609600"/>
                <a:ext cx="1215003" cy="5217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Calibri" panose="020F0502020204030204" charset="0"/>
                    <a:ea typeface="宋体" panose="02010600030101010101" pitchFamily="2" charset="-122"/>
                    <a:sym typeface="宋体" panose="02010600030101010101" pitchFamily="2" charset="-122"/>
                  </a:rPr>
                  <a:t>1</a:t>
                </a:r>
                <a:endParaRPr lang="en-US" altLang="zh-CN" sz="28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6153" name="矩形 12"/>
            <p:cNvSpPr/>
            <p:nvPr/>
          </p:nvSpPr>
          <p:spPr>
            <a:xfrm>
              <a:off x="1770358" y="0"/>
              <a:ext cx="2922884" cy="3681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just"/>
              <a:r>
                <a:rPr lang="zh-CN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富有朝气</a:t>
              </a:r>
              <a:endParaRPr lang="zh-CN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154" name="组合 6153"/>
          <p:cNvGrpSpPr/>
          <p:nvPr/>
        </p:nvGrpSpPr>
        <p:grpSpPr>
          <a:xfrm>
            <a:off x="6718300" y="1782763"/>
            <a:ext cx="4692650" cy="1344676"/>
            <a:chOff x="0" y="0"/>
            <a:chExt cx="4693242" cy="1344099"/>
          </a:xfrm>
        </p:grpSpPr>
        <p:grpSp>
          <p:nvGrpSpPr>
            <p:cNvPr id="6155" name="组合 6154"/>
            <p:cNvGrpSpPr/>
            <p:nvPr/>
          </p:nvGrpSpPr>
          <p:grpSpPr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6156" name="任意多边形 17"/>
              <p:cNvSpPr/>
              <p:nvPr/>
            </p:nvSpPr>
            <p:spPr>
              <a:xfrm>
                <a:off x="0" y="0"/>
                <a:ext cx="1733550" cy="1219200"/>
              </a:xfrm>
              <a:custGeom>
                <a:avLst/>
                <a:gdLst>
                  <a:gd name="txL" fmla="*/ 0 w 1733550"/>
                  <a:gd name="txT" fmla="*/ 0 h 1219200"/>
                  <a:gd name="txR" fmla="*/ 1733550 w 1733550"/>
                  <a:gd name="txB" fmla="*/ 1219200 h 1219200"/>
                </a:gdLst>
                <a:ahLst/>
                <a:cxnLst>
                  <a:cxn ang="0">
                    <a:pos x="866775" y="0"/>
                  </a:cxn>
                  <a:cxn ang="0">
                    <a:pos x="1733550" y="866775"/>
                  </a:cxn>
                  <a:cxn ang="0">
                    <a:pos x="1381125" y="1219200"/>
                  </a:cxn>
                  <a:cxn ang="0">
                    <a:pos x="352425" y="1219200"/>
                  </a:cxn>
                  <a:cxn ang="0">
                    <a:pos x="0" y="866775"/>
                  </a:cxn>
                </a:cxnLst>
                <a:rect l="txL" t="txT" r="txR" b="tx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close/>
                  </a:path>
                </a:pathLst>
              </a:custGeom>
              <a:solidFill>
                <a:srgbClr val="EC727E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157" name="文本框 18"/>
              <p:cNvSpPr/>
              <p:nvPr/>
            </p:nvSpPr>
            <p:spPr>
              <a:xfrm>
                <a:off x="259273" y="609600"/>
                <a:ext cx="1215003" cy="5217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charset="0"/>
                    <a:ea typeface="宋体" panose="02010600030101010101" pitchFamily="2" charset="-122"/>
                    <a:cs typeface="Calibri" panose="020F0502020204030204" charset="0"/>
                    <a:sym typeface="Calibri" panose="020F0502020204030204" charset="0"/>
                  </a:rPr>
                  <a:t>2</a:t>
                </a:r>
                <a:endParaRPr lang="en-US" sz="28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6158" name="矩形 16"/>
            <p:cNvSpPr/>
            <p:nvPr/>
          </p:nvSpPr>
          <p:spPr>
            <a:xfrm>
              <a:off x="1770358" y="0"/>
              <a:ext cx="2922884" cy="3681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just"/>
              <a:r>
                <a:rPr lang="zh-CN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未来可期</a:t>
              </a:r>
              <a:endParaRPr lang="zh-CN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159" name="组合 6158"/>
          <p:cNvGrpSpPr/>
          <p:nvPr/>
        </p:nvGrpSpPr>
        <p:grpSpPr>
          <a:xfrm>
            <a:off x="903288" y="4076700"/>
            <a:ext cx="4692650" cy="1344677"/>
            <a:chOff x="0" y="0"/>
            <a:chExt cx="4693242" cy="1344099"/>
          </a:xfrm>
        </p:grpSpPr>
        <p:grpSp>
          <p:nvGrpSpPr>
            <p:cNvPr id="6160" name="组合 6159"/>
            <p:cNvGrpSpPr/>
            <p:nvPr/>
          </p:nvGrpSpPr>
          <p:grpSpPr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6161" name="任意多边形 22"/>
              <p:cNvSpPr/>
              <p:nvPr/>
            </p:nvSpPr>
            <p:spPr>
              <a:xfrm>
                <a:off x="0" y="0"/>
                <a:ext cx="1733550" cy="1219200"/>
              </a:xfrm>
              <a:custGeom>
                <a:avLst/>
                <a:gdLst>
                  <a:gd name="txL" fmla="*/ 0 w 1733550"/>
                  <a:gd name="txT" fmla="*/ 0 h 1219200"/>
                  <a:gd name="txR" fmla="*/ 1733550 w 1733550"/>
                  <a:gd name="txB" fmla="*/ 1219200 h 1219200"/>
                </a:gdLst>
                <a:ahLst/>
                <a:cxnLst>
                  <a:cxn ang="0">
                    <a:pos x="866775" y="0"/>
                  </a:cxn>
                  <a:cxn ang="0">
                    <a:pos x="1733550" y="866775"/>
                  </a:cxn>
                  <a:cxn ang="0">
                    <a:pos x="1381125" y="1219200"/>
                  </a:cxn>
                  <a:cxn ang="0">
                    <a:pos x="352425" y="1219200"/>
                  </a:cxn>
                  <a:cxn ang="0">
                    <a:pos x="0" y="866775"/>
                  </a:cxn>
                </a:cxnLst>
                <a:rect l="txL" t="txT" r="txR" b="tx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close/>
                  </a:path>
                </a:pathLst>
              </a:custGeom>
              <a:solidFill>
                <a:srgbClr val="EC727E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162" name="文本框 23"/>
              <p:cNvSpPr/>
              <p:nvPr/>
            </p:nvSpPr>
            <p:spPr>
              <a:xfrm>
                <a:off x="259273" y="609600"/>
                <a:ext cx="1215003" cy="5217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charset="0"/>
                    <a:ea typeface="宋体" panose="02010600030101010101" pitchFamily="2" charset="-122"/>
                    <a:cs typeface="Calibri" panose="020F0502020204030204" charset="0"/>
                    <a:sym typeface="Calibri" panose="020F0502020204030204" charset="0"/>
                  </a:rPr>
                  <a:t>3</a:t>
                </a:r>
                <a:endParaRPr lang="en-US" sz="28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6163" name="矩形 21"/>
            <p:cNvSpPr/>
            <p:nvPr/>
          </p:nvSpPr>
          <p:spPr>
            <a:xfrm>
              <a:off x="1770358" y="0"/>
              <a:ext cx="2922884" cy="3681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just"/>
              <a:r>
                <a:rPr lang="zh-CN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充满希望</a:t>
              </a:r>
              <a:endParaRPr lang="zh-CN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164" name="组合 6163"/>
          <p:cNvGrpSpPr/>
          <p:nvPr/>
        </p:nvGrpSpPr>
        <p:grpSpPr>
          <a:xfrm>
            <a:off x="6718618" y="4076700"/>
            <a:ext cx="4692650" cy="1344677"/>
            <a:chOff x="0" y="0"/>
            <a:chExt cx="4693242" cy="1344099"/>
          </a:xfrm>
        </p:grpSpPr>
        <p:grpSp>
          <p:nvGrpSpPr>
            <p:cNvPr id="6165" name="组合 6164"/>
            <p:cNvGrpSpPr/>
            <p:nvPr/>
          </p:nvGrpSpPr>
          <p:grpSpPr>
            <a:xfrm>
              <a:off x="0" y="124899"/>
              <a:ext cx="1733550" cy="1219200"/>
              <a:chOff x="0" y="0"/>
              <a:chExt cx="1733550" cy="1219200"/>
            </a:xfrm>
          </p:grpSpPr>
          <p:sp>
            <p:nvSpPr>
              <p:cNvPr id="6166" name="任意多边形 27"/>
              <p:cNvSpPr/>
              <p:nvPr/>
            </p:nvSpPr>
            <p:spPr>
              <a:xfrm>
                <a:off x="0" y="0"/>
                <a:ext cx="1733550" cy="1219200"/>
              </a:xfrm>
              <a:custGeom>
                <a:avLst/>
                <a:gdLst>
                  <a:gd name="txL" fmla="*/ 0 w 1733550"/>
                  <a:gd name="txT" fmla="*/ 0 h 1219200"/>
                  <a:gd name="txR" fmla="*/ 1733550 w 1733550"/>
                  <a:gd name="txB" fmla="*/ 1219200 h 1219200"/>
                </a:gdLst>
                <a:ahLst/>
                <a:cxnLst>
                  <a:cxn ang="0">
                    <a:pos x="866775" y="0"/>
                  </a:cxn>
                  <a:cxn ang="0">
                    <a:pos x="1733550" y="866775"/>
                  </a:cxn>
                  <a:cxn ang="0">
                    <a:pos x="1381125" y="1219200"/>
                  </a:cxn>
                  <a:cxn ang="0">
                    <a:pos x="352425" y="1219200"/>
                  </a:cxn>
                  <a:cxn ang="0">
                    <a:pos x="0" y="866775"/>
                  </a:cxn>
                </a:cxnLst>
                <a:rect l="txL" t="txT" r="txR" b="txB"/>
                <a:pathLst>
                  <a:path w="1733550" h="1219200">
                    <a:moveTo>
                      <a:pt x="866775" y="0"/>
                    </a:moveTo>
                    <a:lnTo>
                      <a:pt x="1733550" y="866775"/>
                    </a:lnTo>
                    <a:lnTo>
                      <a:pt x="1381125" y="1219200"/>
                    </a:lnTo>
                    <a:lnTo>
                      <a:pt x="352425" y="1219200"/>
                    </a:lnTo>
                    <a:lnTo>
                      <a:pt x="0" y="866775"/>
                    </a:lnTo>
                    <a:close/>
                  </a:path>
                </a:pathLst>
              </a:custGeom>
              <a:solidFill>
                <a:srgbClr val="3AC4C4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167" name="文本框 28"/>
              <p:cNvSpPr/>
              <p:nvPr/>
            </p:nvSpPr>
            <p:spPr>
              <a:xfrm>
                <a:off x="259273" y="609600"/>
                <a:ext cx="1215003" cy="5217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charset="0"/>
                    <a:ea typeface="宋体" panose="02010600030101010101" pitchFamily="2" charset="-122"/>
                    <a:cs typeface="Calibri" panose="020F0502020204030204" charset="0"/>
                    <a:sym typeface="Calibri" panose="020F0502020204030204" charset="0"/>
                  </a:rPr>
                  <a:t>4</a:t>
                </a:r>
                <a:endParaRPr lang="en-US" sz="28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6168" name="矩形 26"/>
            <p:cNvSpPr/>
            <p:nvPr/>
          </p:nvSpPr>
          <p:spPr>
            <a:xfrm>
              <a:off x="1770358" y="0"/>
              <a:ext cx="2922884" cy="3681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just"/>
              <a:r>
                <a:rPr lang="zh-CN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rPr>
                <a:t>有奔头</a:t>
              </a:r>
              <a:endParaRPr lang="zh-CN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1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12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2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医院发展大事件</a:t>
            </a:r>
            <a:endParaRPr lang="zh-CN" altLang="en-US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7413" name="直接连接符 13"/>
          <p:cNvSpPr/>
          <p:nvPr/>
        </p:nvSpPr>
        <p:spPr>
          <a:xfrm flipV="1">
            <a:off x="1557338" y="3732213"/>
            <a:ext cx="8761412" cy="1587"/>
          </a:xfrm>
          <a:prstGeom prst="line">
            <a:avLst/>
          </a:prstGeom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14" name="椭圆 19"/>
          <p:cNvSpPr/>
          <p:nvPr/>
        </p:nvSpPr>
        <p:spPr>
          <a:xfrm>
            <a:off x="3314700" y="3446463"/>
            <a:ext cx="577850" cy="576262"/>
          </a:xfrm>
          <a:prstGeom prst="ellipse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5" name="椭圆 20"/>
          <p:cNvSpPr/>
          <p:nvPr/>
        </p:nvSpPr>
        <p:spPr>
          <a:xfrm>
            <a:off x="5649913" y="3446463"/>
            <a:ext cx="576262" cy="576262"/>
          </a:xfrm>
          <a:prstGeom prst="ellipse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6" name="椭圆 21"/>
          <p:cNvSpPr/>
          <p:nvPr/>
        </p:nvSpPr>
        <p:spPr>
          <a:xfrm>
            <a:off x="7985125" y="3444875"/>
            <a:ext cx="576263" cy="576263"/>
          </a:xfrm>
          <a:prstGeom prst="ellipse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8" name="椭圆 11"/>
          <p:cNvSpPr/>
          <p:nvPr/>
        </p:nvSpPr>
        <p:spPr>
          <a:xfrm>
            <a:off x="535305" y="3086100"/>
            <a:ext cx="1022350" cy="1022350"/>
          </a:xfrm>
          <a:prstGeom prst="ellipse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7420" name="组合 17419"/>
          <p:cNvGrpSpPr/>
          <p:nvPr/>
        </p:nvGrpSpPr>
        <p:grpSpPr>
          <a:xfrm>
            <a:off x="10320338" y="3224213"/>
            <a:ext cx="1022350" cy="1022350"/>
            <a:chOff x="0" y="0"/>
            <a:chExt cx="1022889" cy="1022889"/>
          </a:xfrm>
        </p:grpSpPr>
        <p:sp>
          <p:nvSpPr>
            <p:cNvPr id="17421" name="椭圆 16"/>
            <p:cNvSpPr/>
            <p:nvPr/>
          </p:nvSpPr>
          <p:spPr>
            <a:xfrm>
              <a:off x="0" y="0"/>
              <a:ext cx="1022889" cy="1022889"/>
            </a:xfrm>
            <a:prstGeom prst="ellipse">
              <a:avLst/>
            </a:prstGeom>
            <a:solidFill>
              <a:srgbClr val="EC727E"/>
            </a:solidFill>
            <a:ln w="9525">
              <a:noFill/>
            </a:ln>
          </p:spPr>
          <p:txBody>
            <a:bodyPr anchor="ctr"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422" name="Freeform 70"/>
            <p:cNvSpPr/>
            <p:nvPr/>
          </p:nvSpPr>
          <p:spPr>
            <a:xfrm>
              <a:off x="250445" y="218400"/>
              <a:ext cx="628572" cy="578537"/>
            </a:xfrm>
            <a:custGeom>
              <a:avLst/>
              <a:gdLst>
                <a:gd name="txL" fmla="*/ 0 w 85"/>
                <a:gd name="txT" fmla="*/ 0 h 78"/>
                <a:gd name="txR" fmla="*/ 85 w 85"/>
                <a:gd name="txB" fmla="*/ 78 h 78"/>
              </a:gdLst>
              <a:ahLst/>
              <a:cxnLst>
                <a:cxn ang="0">
                  <a:pos x="29" y="0"/>
                </a:cxn>
                <a:cxn ang="0">
                  <a:pos x="34" y="29"/>
                </a:cxn>
                <a:cxn ang="0">
                  <a:pos x="8" y="29"/>
                </a:cxn>
                <a:cxn ang="0">
                  <a:pos x="6" y="29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4" y="42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5" y="5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10" y="65"/>
                </a:cxn>
                <a:cxn ang="0">
                  <a:pos x="11" y="65"/>
                </a:cxn>
                <a:cxn ang="0">
                  <a:pos x="9" y="70"/>
                </a:cxn>
                <a:cxn ang="0">
                  <a:pos x="9" y="70"/>
                </a:cxn>
                <a:cxn ang="0">
                  <a:pos x="15" y="77"/>
                </a:cxn>
                <a:cxn ang="0">
                  <a:pos x="29" y="77"/>
                </a:cxn>
                <a:cxn ang="0">
                  <a:pos x="45" y="77"/>
                </a:cxn>
                <a:cxn ang="0">
                  <a:pos x="46" y="77"/>
                </a:cxn>
                <a:cxn ang="0">
                  <a:pos x="51" y="71"/>
                </a:cxn>
                <a:cxn ang="0">
                  <a:pos x="66" y="69"/>
                </a:cxn>
                <a:cxn ang="0">
                  <a:pos x="66" y="78"/>
                </a:cxn>
                <a:cxn ang="0">
                  <a:pos x="85" y="78"/>
                </a:cxn>
                <a:cxn ang="0">
                  <a:pos x="85" y="25"/>
                </a:cxn>
                <a:cxn ang="0">
                  <a:pos x="66" y="25"/>
                </a:cxn>
                <a:cxn ang="0">
                  <a:pos x="66" y="32"/>
                </a:cxn>
                <a:cxn ang="0">
                  <a:pos x="61" y="32"/>
                </a:cxn>
                <a:cxn ang="0">
                  <a:pos x="29" y="0"/>
                </a:cxn>
              </a:cxnLst>
              <a:rect l="txL" t="txT" r="txR" b="tx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p>
              <a:endPara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7423" name="直接连接符 15"/>
          <p:cNvSpPr/>
          <p:nvPr/>
        </p:nvSpPr>
        <p:spPr>
          <a:xfrm flipH="1" flipV="1">
            <a:off x="1046163" y="1619250"/>
            <a:ext cx="0" cy="1466850"/>
          </a:xfrm>
          <a:prstGeom prst="line">
            <a:avLst/>
          </a:prstGeom>
          <a:ln w="6350" cap="flat" cmpd="sng">
            <a:solidFill>
              <a:srgbClr val="EC727E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24" name="矩形 26"/>
          <p:cNvSpPr/>
          <p:nvPr/>
        </p:nvSpPr>
        <p:spPr>
          <a:xfrm>
            <a:off x="1069975" y="1616075"/>
            <a:ext cx="69342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000" b="1" dirty="0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建院</a:t>
            </a:r>
            <a:endParaRPr lang="zh-CN" altLang="en-US" sz="2000" b="1" dirty="0">
              <a:solidFill>
                <a:srgbClr val="C000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7425" name="矩形 27"/>
          <p:cNvSpPr/>
          <p:nvPr/>
        </p:nvSpPr>
        <p:spPr>
          <a:xfrm>
            <a:off x="1069975" y="1928813"/>
            <a:ext cx="34639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1956</a:t>
            </a:r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r>
              <a:rPr lang="en-US" altLang="zh-CN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10</a:t>
            </a:r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月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6" name="直接连接符 28"/>
          <p:cNvSpPr/>
          <p:nvPr/>
        </p:nvSpPr>
        <p:spPr>
          <a:xfrm flipH="1" flipV="1">
            <a:off x="3603625" y="3987800"/>
            <a:ext cx="0" cy="146685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27" name="矩形 33"/>
          <p:cNvSpPr/>
          <p:nvPr/>
        </p:nvSpPr>
        <p:spPr>
          <a:xfrm>
            <a:off x="3721100" y="4108450"/>
            <a:ext cx="8750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2009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年</a:t>
            </a:r>
            <a:endParaRPr lang="zh-CN" altLang="en-US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8" name="矩形 34"/>
          <p:cNvSpPr/>
          <p:nvPr/>
        </p:nvSpPr>
        <p:spPr>
          <a:xfrm>
            <a:off x="3721100" y="4421188"/>
            <a:ext cx="34639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位于新赣南路路口的原保健大楼投入使用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9" name="直接连接符 35"/>
          <p:cNvSpPr/>
          <p:nvPr/>
        </p:nvSpPr>
        <p:spPr>
          <a:xfrm flipH="1" flipV="1">
            <a:off x="5930900" y="1998663"/>
            <a:ext cx="0" cy="1466850"/>
          </a:xfrm>
          <a:prstGeom prst="line">
            <a:avLst/>
          </a:prstGeom>
          <a:ln w="6350" cap="flat" cmpd="sng">
            <a:solidFill>
              <a:srgbClr val="EC727E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30" name="矩形 36"/>
          <p:cNvSpPr/>
          <p:nvPr/>
        </p:nvSpPr>
        <p:spPr>
          <a:xfrm>
            <a:off x="5954713" y="1997075"/>
            <a:ext cx="8750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2011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endParaRPr lang="zh-CN" altLang="en-US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31" name="矩形 37"/>
          <p:cNvSpPr/>
          <p:nvPr/>
        </p:nvSpPr>
        <p:spPr>
          <a:xfrm>
            <a:off x="5954713" y="2308225"/>
            <a:ext cx="34639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儿科大楼投入使用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32" name="直接连接符 38"/>
          <p:cNvSpPr/>
          <p:nvPr/>
        </p:nvSpPr>
        <p:spPr>
          <a:xfrm flipH="1" flipV="1">
            <a:off x="8270875" y="4022725"/>
            <a:ext cx="0" cy="146685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33" name="矩形 39"/>
          <p:cNvSpPr/>
          <p:nvPr/>
        </p:nvSpPr>
        <p:spPr>
          <a:xfrm>
            <a:off x="8388350" y="4295775"/>
            <a:ext cx="8750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2019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年</a:t>
            </a:r>
            <a:endParaRPr lang="zh-CN" altLang="en-US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7434" name="矩形 40"/>
          <p:cNvSpPr/>
          <p:nvPr/>
        </p:nvSpPr>
        <p:spPr>
          <a:xfrm>
            <a:off x="8388350" y="4608513"/>
            <a:ext cx="34639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zh-CN" altLang="en-US" dirty="0">
                <a:solidFill>
                  <a:srgbClr val="D8D8D8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生殖与遗传专科院区投入使用</a:t>
            </a:r>
            <a:endParaRPr lang="zh-CN" altLang="en-US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16535" y="3137535"/>
            <a:ext cx="1532255" cy="1149350"/>
          </a:xfrm>
          <a:prstGeom prst="rect">
            <a:avLst/>
          </a:prstGeom>
        </p:spPr>
      </p:pic>
      <p:pic>
        <p:nvPicPr>
          <p:cNvPr id="3" name="图片 2" descr="保健大楼投入使用20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05" y="3086100"/>
            <a:ext cx="752475" cy="982980"/>
          </a:xfrm>
          <a:prstGeom prst="rect">
            <a:avLst/>
          </a:prstGeom>
        </p:spPr>
      </p:pic>
      <p:pic>
        <p:nvPicPr>
          <p:cNvPr id="4" name="图片 3" descr="儿科大楼启用庆典剪彩2011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370" y="3332480"/>
            <a:ext cx="1369060" cy="914400"/>
          </a:xfrm>
          <a:prstGeom prst="rect">
            <a:avLst/>
          </a:prstGeom>
        </p:spPr>
      </p:pic>
      <p:pic>
        <p:nvPicPr>
          <p:cNvPr id="5" name="图片 4" descr="DA5A9710_wps图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80" y="3267075"/>
            <a:ext cx="1468755" cy="979805"/>
          </a:xfrm>
          <a:prstGeom prst="rect">
            <a:avLst/>
          </a:prstGeom>
        </p:spPr>
      </p:pic>
      <p:pic>
        <p:nvPicPr>
          <p:cNvPr id="6" name="图片 5" descr="4cbdad4d4f8feac2083ebd28497e2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280" y="3209290"/>
            <a:ext cx="1546860" cy="1160780"/>
          </a:xfrm>
          <a:prstGeom prst="rect">
            <a:avLst/>
          </a:prstGeom>
        </p:spPr>
      </p:pic>
      <p:sp>
        <p:nvSpPr>
          <p:cNvPr id="7" name="直接连接符 35"/>
          <p:cNvSpPr/>
          <p:nvPr/>
        </p:nvSpPr>
        <p:spPr>
          <a:xfrm flipH="1" flipV="1">
            <a:off x="10240645" y="1865630"/>
            <a:ext cx="635" cy="1343025"/>
          </a:xfrm>
          <a:prstGeom prst="line">
            <a:avLst/>
          </a:prstGeom>
          <a:ln w="6350" cap="flat" cmpd="sng">
            <a:solidFill>
              <a:srgbClr val="EC727E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" name="矩形 36"/>
          <p:cNvSpPr/>
          <p:nvPr/>
        </p:nvSpPr>
        <p:spPr>
          <a:xfrm>
            <a:off x="10318433" y="1939925"/>
            <a:ext cx="8750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2020</a:t>
            </a:r>
            <a:r>
              <a:rPr lang="zh-CN" altLang="en-US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年</a:t>
            </a:r>
            <a:endParaRPr lang="zh-CN" altLang="en-US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42245" y="229743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just"/>
            <a:r>
              <a:rPr lang="zh-CN" altLang="en-US" sz="1600" dirty="0">
                <a:solidFill>
                  <a:srgbClr val="D8D8D8"/>
                </a:solidFill>
                <a:latin typeface="Calibri" panose="020F0502020204030204" charset="0"/>
                <a:sym typeface="宋体" panose="02010600030101010101" pitchFamily="2" charset="-122"/>
              </a:rPr>
              <a:t>新院也将投建成</a:t>
            </a:r>
            <a:endParaRPr lang="zh-CN" altLang="en-US" sz="1600" dirty="0">
              <a:solidFill>
                <a:srgbClr val="D8D8D8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3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6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9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2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4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1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5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9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3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1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5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ldLvl="0" animBg="1"/>
      <p:bldP spid="17415" grpId="0" bldLvl="0" animBg="1"/>
      <p:bldP spid="17416" grpId="0" bldLvl="0" animBg="1"/>
      <p:bldP spid="17424" grpId="0" bldLvl="0"/>
      <p:bldP spid="17425" grpId="0" bldLvl="0"/>
      <p:bldP spid="17427" grpId="0" bldLvl="0"/>
      <p:bldP spid="17428" grpId="0" bldLvl="0"/>
      <p:bldP spid="17430" grpId="0" bldLvl="0"/>
      <p:bldP spid="17431" grpId="0" bldLvl="0"/>
      <p:bldP spid="17433" grpId="0" bldLvl="0"/>
      <p:bldP spid="17434" grpId="0" bldLvl="0"/>
      <p:bldP spid="9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79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580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院训</a:t>
            </a:r>
            <a:endParaRPr lang="zh-CN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2" name="矩形 6"/>
          <p:cNvSpPr/>
          <p:nvPr/>
        </p:nvSpPr>
        <p:spPr>
          <a:xfrm>
            <a:off x="3285490" y="1983105"/>
            <a:ext cx="1809750" cy="1809750"/>
          </a:xfrm>
          <a:prstGeom prst="rect">
            <a:avLst/>
          </a:prstGeom>
          <a:solidFill>
            <a:srgbClr val="24C0F0"/>
          </a:solidFill>
          <a:ln w="9525">
            <a:noFill/>
          </a:ln>
        </p:spPr>
        <p:txBody>
          <a:bodyPr anchor="ctr"/>
          <a:p>
            <a:pPr algn="ctr"/>
            <a:r>
              <a:rPr lang="zh-CN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仁 爱</a:t>
            </a:r>
            <a:endParaRPr lang="zh-CN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5" name="矩形 10"/>
          <p:cNvSpPr/>
          <p:nvPr/>
        </p:nvSpPr>
        <p:spPr>
          <a:xfrm>
            <a:off x="5483860" y="1983105"/>
            <a:ext cx="1809750" cy="1809750"/>
          </a:xfrm>
          <a:prstGeom prst="rect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进取</a:t>
            </a:r>
            <a:endParaRPr lang="zh-CN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8" name="矩形 13"/>
          <p:cNvSpPr/>
          <p:nvPr/>
        </p:nvSpPr>
        <p:spPr>
          <a:xfrm>
            <a:off x="3285490" y="3873500"/>
            <a:ext cx="1809750" cy="1809750"/>
          </a:xfrm>
          <a:prstGeom prst="rect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敬业</a:t>
            </a:r>
            <a:endParaRPr lang="zh-CN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91" name="矩形 16"/>
          <p:cNvSpPr/>
          <p:nvPr/>
        </p:nvSpPr>
        <p:spPr>
          <a:xfrm>
            <a:off x="5543550" y="3873500"/>
            <a:ext cx="1809750" cy="1809750"/>
          </a:xfrm>
          <a:prstGeom prst="rect">
            <a:avLst/>
          </a:prstGeom>
          <a:solidFill>
            <a:srgbClr val="24C0F0"/>
          </a:solidFill>
          <a:ln w="9525">
            <a:noFill/>
          </a:ln>
        </p:spPr>
        <p:txBody>
          <a:bodyPr anchor="ctr"/>
          <a:p>
            <a:pPr algn="ctr"/>
            <a:r>
              <a:rPr 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奉献</a:t>
            </a:r>
            <a:endParaRPr lang="zh-CN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2" grpId="1" animBg="1"/>
      <p:bldP spid="24585" grpId="0" animBg="1"/>
      <p:bldP spid="24585" grpId="1" animBg="1"/>
      <p:bldP spid="24588" grpId="0" animBg="1"/>
      <p:bldP spid="24588" grpId="1" animBg="1"/>
      <p:bldP spid="24591" grpId="0" animBg="1"/>
      <p:bldP spid="2459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</p:spPr>
        <p:txBody>
          <a:bodyPr/>
          <a:p>
            <a:r>
              <a:rPr lang="en-US" altLang="zh-CN" sz="3200">
                <a:solidFill>
                  <a:schemeClr val="bg1"/>
                </a:solidFill>
              </a:rPr>
              <a:t>4</a:t>
            </a:r>
            <a:r>
              <a:rPr lang="zh-CN" altLang="en-US" sz="3200">
                <a:solidFill>
                  <a:schemeClr val="bg1"/>
                </a:solidFill>
              </a:rPr>
              <a:t>、</a:t>
            </a:r>
            <a:r>
              <a:rPr lang="zh-CN" altLang="en-US" sz="3200">
                <a:solidFill>
                  <a:schemeClr val="bg1"/>
                </a:solidFill>
              </a:rPr>
              <a:t>医院宗旨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4915" y="2768600"/>
            <a:ext cx="2756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精 诚 勤 慈 </a:t>
            </a:r>
            <a:endParaRPr lang="zh-CN" altLang="en-US" sz="3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0150" y="3996690"/>
            <a:ext cx="2077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情系妇幼</a:t>
            </a:r>
            <a:endParaRPr lang="zh-CN" alt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矩形 1"/>
          <p:cNvSpPr/>
          <p:nvPr/>
        </p:nvSpPr>
        <p:spPr>
          <a:xfrm>
            <a:off x="882650" y="0"/>
            <a:ext cx="1023938" cy="573088"/>
          </a:xfrm>
          <a:prstGeom prst="rect">
            <a:avLst/>
          </a:prstGeom>
          <a:solidFill>
            <a:srgbClr val="3AC4C4"/>
          </a:solidFill>
          <a:ln w="9525">
            <a:noFill/>
          </a:ln>
        </p:spPr>
        <p:txBody>
          <a:bodyPr anchor="ctr"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1" name="直接连接符 4"/>
          <p:cNvSpPr/>
          <p:nvPr/>
        </p:nvSpPr>
        <p:spPr>
          <a:xfrm>
            <a:off x="0" y="1054100"/>
            <a:ext cx="12192000" cy="0"/>
          </a:xfrm>
          <a:prstGeom prst="line">
            <a:avLst/>
          </a:prstGeom>
          <a:ln w="6350" cap="flat" cmpd="sng">
            <a:solidFill>
              <a:srgbClr val="3AC4C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72" name="文本框 8"/>
          <p:cNvSpPr/>
          <p:nvPr/>
        </p:nvSpPr>
        <p:spPr>
          <a:xfrm>
            <a:off x="725488" y="592138"/>
            <a:ext cx="4818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、发展目标</a:t>
            </a:r>
            <a:endParaRPr lang="zh-CN" sz="2400" b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5" name="矩形 5"/>
          <p:cNvSpPr/>
          <p:nvPr/>
        </p:nvSpPr>
        <p:spPr>
          <a:xfrm>
            <a:off x="5743575" y="2589530"/>
            <a:ext cx="704850" cy="704850"/>
          </a:xfrm>
          <a:prstGeom prst="rect">
            <a:avLst/>
          </a:prstGeom>
          <a:solidFill>
            <a:srgbClr val="EC727E"/>
          </a:solidFill>
          <a:ln w="9525">
            <a:noFill/>
          </a:ln>
        </p:spPr>
        <p:txBody>
          <a:bodyPr anchor="ctr"/>
          <a:p>
            <a:pPr algn="ctr"/>
            <a:endParaRPr lang="zh-CN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7" name="矩形 29"/>
          <p:cNvSpPr/>
          <p:nvPr/>
        </p:nvSpPr>
        <p:spPr>
          <a:xfrm>
            <a:off x="6553835" y="2492693"/>
            <a:ext cx="4579938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en-US" altLang="zh-CN" dirty="0">
                <a:solidFill>
                  <a:srgbClr val="D8D8D8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000" dirty="0">
                <a:solidFill>
                  <a:srgbClr val="D8D8D8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为推进医院高质量跨越式发展，把我院建成融合医疗、保健、计划生育于一体的省内先进、国内一流的妇幼保健院而不懈奋斗</a:t>
            </a:r>
            <a:endParaRPr lang="zh-CN" altLang="en-US" sz="2000" dirty="0">
              <a:solidFill>
                <a:srgbClr val="D8D8D8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1234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1733550"/>
            <a:ext cx="5076825" cy="42138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ldLvl="0" animBg="1"/>
      <p:bldP spid="7177" grpId="0" bldLvl="0"/>
    </p:bldLst>
  </p:timing>
</p:sld>
</file>

<file path=ppt/tags/tag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262*4601*797*797"/>
</p:tagLst>
</file>

<file path=ppt/tags/tag2.xml><?xml version="1.0" encoding="utf-8"?>
<p:tagLst xmlns:p="http://schemas.openxmlformats.org/presentationml/2006/main">
  <p:tag name="MH" val="20170109233147"/>
  <p:tag name="MH_LIBRARY" val="GRAPHIC"/>
  <p:tag name="MH_ORDER" val="文本框 19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MH" val="20170109233147"/>
  <p:tag name="MH_LIBRARY" val="GRAPHIC"/>
  <p:tag name="MH_ORDER" val="文本框 19"/>
</p:tagLst>
</file>

<file path=ppt/tags/tag6.xml><?xml version="1.0" encoding="utf-8"?>
<p:tagLst xmlns:p="http://schemas.openxmlformats.org/presentationml/2006/main">
  <p:tag name="KSO_WM_UNIT_PLACING_PICTURE_USER_VIEWPORT" val="{&quot;height&quot;:3197,&quot;width&quot;:4800}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WPS 演示</Application>
  <PresentationFormat>宽屏</PresentationFormat>
  <Paragraphs>251</Paragraphs>
  <Slides>25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Calibri Light</vt:lpstr>
      <vt:lpstr>Calibri</vt:lpstr>
      <vt:lpstr>Century Gothic</vt:lpstr>
      <vt:lpstr>微软雅黑</vt:lpstr>
      <vt:lpstr>Broadway BT</vt:lpstr>
      <vt:lpstr>Segoe Print</vt:lpstr>
      <vt:lpstr>Arial Unicode MS</vt:lpstr>
      <vt:lpstr>方正黑体简体</vt:lpstr>
      <vt:lpstr>等线</vt:lpstr>
      <vt:lpstr>微软雅黑 Light</vt:lpstr>
      <vt:lpstr>黑体</vt:lpstr>
      <vt:lpstr>冬青黑体简体中文 W3</vt:lpstr>
      <vt:lpstr>Gill Sans</vt:lpstr>
      <vt:lpstr>迷你简小标宋</vt:lpstr>
      <vt:lpstr>Gill Sans</vt:lpstr>
      <vt:lpstr>Office 主题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4、医院宗旨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投稿流程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</dc:creator>
  <cp:lastModifiedBy>俪臻</cp:lastModifiedBy>
  <cp:revision>43</cp:revision>
  <dcterms:created xsi:type="dcterms:W3CDTF">2014-03-14T01:07:00Z</dcterms:created>
  <dcterms:modified xsi:type="dcterms:W3CDTF">2020-10-15T03:50:16Z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